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6858000" cy="12192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2E1A"/>
    <a:srgbClr val="F61712"/>
    <a:srgbClr val="F117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66" d="100"/>
          <a:sy n="66" d="100"/>
        </p:scale>
        <p:origin x="2434" y="-169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D4C3418-CA9E-4215-8603-FC89D481DA7F}" type="datetimeFigureOut">
              <a:rPr kumimoji="1" lang="ja-JP" altLang="en-US" smtClean="0"/>
              <a:t>2023/4/17</a:t>
            </a:fld>
            <a:endParaRPr kumimoji="1" lang="ja-JP" altLang="en-US"/>
          </a:p>
        </p:txBody>
      </p:sp>
      <p:sp>
        <p:nvSpPr>
          <p:cNvPr id="4" name="スライド イメージ プレースホルダー 3"/>
          <p:cNvSpPr>
            <a:spLocks noGrp="1" noRot="1" noChangeAspect="1"/>
          </p:cNvSpPr>
          <p:nvPr>
            <p:ph type="sldImg" idx="2"/>
          </p:nvPr>
        </p:nvSpPr>
        <p:spPr>
          <a:xfrm>
            <a:off x="2432050" y="1233488"/>
            <a:ext cx="18716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C3113D27-870D-46A3-9B27-8970B14C0D3F}" type="slidenum">
              <a:rPr kumimoji="1" lang="ja-JP" altLang="en-US" smtClean="0"/>
              <a:t>‹#›</a:t>
            </a:fld>
            <a:endParaRPr kumimoji="1" lang="ja-JP" altLang="en-US"/>
          </a:p>
        </p:txBody>
      </p:sp>
    </p:spTree>
    <p:extLst>
      <p:ext uri="{BB962C8B-B14F-4D97-AF65-F5344CB8AC3E}">
        <p14:creationId xmlns:p14="http://schemas.microsoft.com/office/powerpoint/2010/main" val="26543293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3113D27-870D-46A3-9B27-8970B14C0D3F}" type="slidenum">
              <a:rPr kumimoji="1" lang="ja-JP" altLang="en-US" smtClean="0"/>
              <a:t>1</a:t>
            </a:fld>
            <a:endParaRPr kumimoji="1" lang="ja-JP" altLang="en-US"/>
          </a:p>
        </p:txBody>
      </p:sp>
    </p:spTree>
    <p:extLst>
      <p:ext uri="{BB962C8B-B14F-4D97-AF65-F5344CB8AC3E}">
        <p14:creationId xmlns:p14="http://schemas.microsoft.com/office/powerpoint/2010/main" val="992873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3113D27-870D-46A3-9B27-8970B14C0D3F}" type="slidenum">
              <a:rPr kumimoji="1" lang="ja-JP" altLang="en-US" smtClean="0"/>
              <a:t>2</a:t>
            </a:fld>
            <a:endParaRPr kumimoji="1" lang="ja-JP" altLang="en-US"/>
          </a:p>
        </p:txBody>
      </p:sp>
    </p:spTree>
    <p:extLst>
      <p:ext uri="{BB962C8B-B14F-4D97-AF65-F5344CB8AC3E}">
        <p14:creationId xmlns:p14="http://schemas.microsoft.com/office/powerpoint/2010/main" val="3592753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543433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3702201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50650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596657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4453467"/>
            <a:ext cx="2901255"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4453467"/>
            <a:ext cx="2915543"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8120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125499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312372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206119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2547771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3322134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ED8F0C-0543-4652-8932-474B88F80C5B}" type="datetimeFigureOut">
              <a:rPr kumimoji="1" lang="ja-JP" altLang="en-US" smtClean="0"/>
              <a:t>2023/4/17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3557133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44ED8F0C-0543-4652-8932-474B88F80C5B}" type="datetimeFigureOut">
              <a:rPr kumimoji="1" lang="ja-JP" altLang="en-US" smtClean="0"/>
              <a:t>2023/4/17</a:t>
            </a:fld>
            <a:endParaRPr kumimoji="1" lang="ja-JP" alt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8F5508EB-4932-450D-A920-1FFD1BB9BBD8}" type="slidenum">
              <a:rPr kumimoji="1" lang="ja-JP" altLang="en-US" smtClean="0"/>
              <a:t>‹#›</a:t>
            </a:fld>
            <a:endParaRPr kumimoji="1" lang="ja-JP" altLang="en-US"/>
          </a:p>
        </p:txBody>
      </p:sp>
    </p:spTree>
    <p:extLst>
      <p:ext uri="{BB962C8B-B14F-4D97-AF65-F5344CB8AC3E}">
        <p14:creationId xmlns:p14="http://schemas.microsoft.com/office/powerpoint/2010/main" val="26021178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olice.pref.akita.lg.jp/menkyo/procedure/p4199/return/p157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aki-mo.jp/training_tekisei.html" TargetMode="External"/><Relationship Id="rId4" Type="http://schemas.openxmlformats.org/officeDocument/2006/relationships/hyperlink" Target="https://www.nasva.go.jp/gaiyou/access/sen_06.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A270027-3336-53C1-A34B-0CB88E198B32}"/>
              </a:ext>
            </a:extLst>
          </p:cNvPr>
          <p:cNvSpPr txBox="1"/>
          <p:nvPr/>
        </p:nvSpPr>
        <p:spPr>
          <a:xfrm>
            <a:off x="1715133" y="97798"/>
            <a:ext cx="3332210" cy="646331"/>
          </a:xfrm>
          <a:prstGeom prst="rect">
            <a:avLst/>
          </a:prstGeom>
          <a:solidFill>
            <a:schemeClr val="accent4">
              <a:lumMod val="20000"/>
              <a:lumOff val="80000"/>
            </a:schemeClr>
          </a:solidFill>
          <a:ln>
            <a:solidFill>
              <a:schemeClr val="accent4"/>
            </a:solidFill>
          </a:ln>
        </p:spPr>
        <p:txBody>
          <a:bodyPr wrap="square" rtlCol="0">
            <a:spAutoFit/>
          </a:bodyPr>
          <a:lstStyle/>
          <a:p>
            <a:r>
              <a:rPr kumimoji="1" lang="ja-JP" altLang="en-US" dirty="0"/>
              <a:t>新規採用運転者への実施事項</a:t>
            </a:r>
            <a:endParaRPr kumimoji="1" lang="en-US" altLang="ja-JP" dirty="0"/>
          </a:p>
          <a:p>
            <a:r>
              <a:rPr kumimoji="1" lang="en-US" altLang="ja-JP" dirty="0"/>
              <a:t>(</a:t>
            </a:r>
            <a:r>
              <a:rPr kumimoji="1" lang="ja-JP" altLang="en-US" dirty="0"/>
              <a:t>輸送安全規則第</a:t>
            </a:r>
            <a:r>
              <a:rPr kumimoji="1" lang="en-US" altLang="ja-JP" dirty="0">
                <a:solidFill>
                  <a:srgbClr val="FF0000"/>
                </a:solidFill>
              </a:rPr>
              <a:t>10</a:t>
            </a:r>
            <a:r>
              <a:rPr kumimoji="1" lang="ja-JP" altLang="en-US" dirty="0">
                <a:solidFill>
                  <a:srgbClr val="FF0000"/>
                </a:solidFill>
              </a:rPr>
              <a:t>条第</a:t>
            </a:r>
            <a:r>
              <a:rPr kumimoji="1" lang="en-US" altLang="ja-JP" dirty="0">
                <a:solidFill>
                  <a:srgbClr val="FF0000"/>
                </a:solidFill>
              </a:rPr>
              <a:t>2</a:t>
            </a:r>
            <a:r>
              <a:rPr kumimoji="1" lang="ja-JP" altLang="en-US" dirty="0">
                <a:solidFill>
                  <a:srgbClr val="FF0000"/>
                </a:solidFill>
              </a:rPr>
              <a:t>項</a:t>
            </a:r>
            <a:r>
              <a:rPr kumimoji="1" lang="en-US" altLang="ja-JP" dirty="0"/>
              <a:t>)</a:t>
            </a:r>
            <a:endParaRPr kumimoji="1" lang="ja-JP" altLang="en-US" dirty="0"/>
          </a:p>
        </p:txBody>
      </p:sp>
      <p:sp>
        <p:nvSpPr>
          <p:cNvPr id="5" name="テキスト ボックス 4">
            <a:extLst>
              <a:ext uri="{FF2B5EF4-FFF2-40B4-BE49-F238E27FC236}">
                <a16:creationId xmlns:a16="http://schemas.microsoft.com/office/drawing/2014/main" id="{A92722EE-DFBE-D9D9-A7D5-4B40DC8DCD30}"/>
              </a:ext>
            </a:extLst>
          </p:cNvPr>
          <p:cNvSpPr txBox="1"/>
          <p:nvPr/>
        </p:nvSpPr>
        <p:spPr>
          <a:xfrm>
            <a:off x="260401" y="905917"/>
            <a:ext cx="6470599" cy="646331"/>
          </a:xfrm>
          <a:prstGeom prst="rect">
            <a:avLst/>
          </a:prstGeom>
          <a:solidFill>
            <a:schemeClr val="accent4">
              <a:lumMod val="20000"/>
              <a:lumOff val="80000"/>
            </a:schemeClr>
          </a:solidFill>
          <a:ln>
            <a:solidFill>
              <a:schemeClr val="accent4"/>
            </a:solidFill>
          </a:ln>
        </p:spPr>
        <p:txBody>
          <a:bodyPr wrap="square" rtlCol="0">
            <a:spAutoFit/>
          </a:bodyPr>
          <a:lstStyle/>
          <a:p>
            <a:pPr algn="ctr"/>
            <a:r>
              <a:rPr kumimoji="1" lang="ja-JP" altLang="en-US" dirty="0"/>
              <a:t>過去３年</a:t>
            </a:r>
            <a:r>
              <a:rPr kumimoji="1" lang="ja-JP" altLang="en-US" dirty="0">
                <a:solidFill>
                  <a:srgbClr val="FF0000"/>
                </a:solidFill>
              </a:rPr>
              <a:t>以上</a:t>
            </a:r>
            <a:r>
              <a:rPr kumimoji="1" lang="ja-JP" altLang="en-US" dirty="0"/>
              <a:t>の事故歴の把握</a:t>
            </a:r>
            <a:endParaRPr kumimoji="1" lang="en-US" altLang="ja-JP" dirty="0"/>
          </a:p>
          <a:p>
            <a:pPr algn="ctr"/>
            <a:r>
              <a:rPr kumimoji="1" lang="ja-JP" altLang="en-US" dirty="0"/>
              <a:t>「運転記録証明書」又は「３年以上の無事故無違反証明書」</a:t>
            </a:r>
          </a:p>
        </p:txBody>
      </p:sp>
      <p:sp>
        <p:nvSpPr>
          <p:cNvPr id="6" name="矢印: 下 5">
            <a:extLst>
              <a:ext uri="{FF2B5EF4-FFF2-40B4-BE49-F238E27FC236}">
                <a16:creationId xmlns:a16="http://schemas.microsoft.com/office/drawing/2014/main" id="{48382937-63DD-2AEB-E811-5295DE97DD12}"/>
              </a:ext>
            </a:extLst>
          </p:cNvPr>
          <p:cNvSpPr/>
          <p:nvPr/>
        </p:nvSpPr>
        <p:spPr>
          <a:xfrm>
            <a:off x="190498" y="1650338"/>
            <a:ext cx="1427748" cy="866274"/>
          </a:xfrm>
          <a:prstGeom prst="downArrow">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事故有り</a:t>
            </a:r>
          </a:p>
        </p:txBody>
      </p:sp>
      <p:sp>
        <p:nvSpPr>
          <p:cNvPr id="7" name="四角形: 角を丸くする 6">
            <a:extLst>
              <a:ext uri="{FF2B5EF4-FFF2-40B4-BE49-F238E27FC236}">
                <a16:creationId xmlns:a16="http://schemas.microsoft.com/office/drawing/2014/main" id="{9496E827-7D6B-392A-7F6F-6283E6D45699}"/>
              </a:ext>
            </a:extLst>
          </p:cNvPr>
          <p:cNvSpPr/>
          <p:nvPr/>
        </p:nvSpPr>
        <p:spPr>
          <a:xfrm>
            <a:off x="77153" y="2569016"/>
            <a:ext cx="1780674" cy="529390"/>
          </a:xfrm>
          <a:prstGeom prst="roundRect">
            <a:avLst/>
          </a:prstGeom>
          <a:solidFill>
            <a:srgbClr val="EE2E1A"/>
          </a:solidFill>
          <a:ln>
            <a:solidFill>
              <a:srgbClr val="F617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rPr>
              <a:t>事故惹起運転者</a:t>
            </a:r>
            <a:endParaRPr kumimoji="1" lang="en-US" altLang="ja-JP" sz="1200" b="1" dirty="0">
              <a:solidFill>
                <a:schemeClr val="bg1"/>
              </a:solidFill>
            </a:endParaRPr>
          </a:p>
          <a:p>
            <a:pPr algn="ctr"/>
            <a:r>
              <a:rPr kumimoji="1" lang="en-US" altLang="ja-JP" sz="1200" b="1" dirty="0">
                <a:solidFill>
                  <a:schemeClr val="bg1"/>
                </a:solidFill>
              </a:rPr>
              <a:t>(</a:t>
            </a:r>
            <a:r>
              <a:rPr kumimoji="1" lang="ja-JP" altLang="en-US" sz="1200" b="1" dirty="0">
                <a:solidFill>
                  <a:schemeClr val="bg1"/>
                </a:solidFill>
              </a:rPr>
              <a:t>特定診断</a:t>
            </a:r>
            <a:r>
              <a:rPr kumimoji="1" lang="en-US" altLang="ja-JP" sz="1200" b="1" dirty="0">
                <a:solidFill>
                  <a:schemeClr val="bg1"/>
                </a:solidFill>
              </a:rPr>
              <a:t>)</a:t>
            </a:r>
            <a:endParaRPr kumimoji="1" lang="ja-JP" altLang="en-US" sz="1200" b="1" dirty="0">
              <a:solidFill>
                <a:schemeClr val="bg1"/>
              </a:solidFill>
            </a:endParaRPr>
          </a:p>
        </p:txBody>
      </p:sp>
      <p:sp>
        <p:nvSpPr>
          <p:cNvPr id="13" name="矢印: 下 12">
            <a:extLst>
              <a:ext uri="{FF2B5EF4-FFF2-40B4-BE49-F238E27FC236}">
                <a16:creationId xmlns:a16="http://schemas.microsoft.com/office/drawing/2014/main" id="{0234104F-4A39-DAB8-5D10-AC3CB682725A}"/>
              </a:ext>
            </a:extLst>
          </p:cNvPr>
          <p:cNvSpPr/>
          <p:nvPr/>
        </p:nvSpPr>
        <p:spPr>
          <a:xfrm>
            <a:off x="294773" y="4430934"/>
            <a:ext cx="1219198" cy="682172"/>
          </a:xfrm>
          <a:prstGeom prst="downArrow">
            <a:avLst/>
          </a:prstGeom>
          <a:solidFill>
            <a:srgbClr val="EE2E1A"/>
          </a:solidFill>
          <a:ln>
            <a:solidFill>
              <a:srgbClr val="EE2E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rPr>
              <a:t>必須</a:t>
            </a:r>
          </a:p>
        </p:txBody>
      </p:sp>
      <p:sp>
        <p:nvSpPr>
          <p:cNvPr id="14" name="四角形: 角を丸くする 13">
            <a:extLst>
              <a:ext uri="{FF2B5EF4-FFF2-40B4-BE49-F238E27FC236}">
                <a16:creationId xmlns:a16="http://schemas.microsoft.com/office/drawing/2014/main" id="{BCA41D9B-3E27-167A-D31F-6EE909A543D1}"/>
              </a:ext>
            </a:extLst>
          </p:cNvPr>
          <p:cNvSpPr/>
          <p:nvPr/>
        </p:nvSpPr>
        <p:spPr>
          <a:xfrm>
            <a:off x="72187" y="5248927"/>
            <a:ext cx="1942845" cy="529390"/>
          </a:xfrm>
          <a:prstGeom prst="roundRect">
            <a:avLst/>
          </a:prstGeom>
          <a:solidFill>
            <a:srgbClr val="EE2E1A"/>
          </a:solidFill>
          <a:ln>
            <a:solidFill>
              <a:srgbClr val="EE2E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rPr>
              <a:t>事故惹起運転者特別指導</a:t>
            </a:r>
          </a:p>
        </p:txBody>
      </p:sp>
      <p:sp>
        <p:nvSpPr>
          <p:cNvPr id="16" name="四角形: 角を丸くする 15">
            <a:extLst>
              <a:ext uri="{FF2B5EF4-FFF2-40B4-BE49-F238E27FC236}">
                <a16:creationId xmlns:a16="http://schemas.microsoft.com/office/drawing/2014/main" id="{7E1A9E4F-455B-CEA2-507B-1F77998A836E}"/>
              </a:ext>
            </a:extLst>
          </p:cNvPr>
          <p:cNvSpPr/>
          <p:nvPr/>
        </p:nvSpPr>
        <p:spPr>
          <a:xfrm>
            <a:off x="40450" y="7200012"/>
            <a:ext cx="2003703" cy="3147131"/>
          </a:xfrm>
          <a:prstGeom prst="roundRect">
            <a:avLst/>
          </a:prstGeom>
          <a:solidFill>
            <a:srgbClr val="EE2E1A"/>
          </a:solidFill>
          <a:ln>
            <a:solidFill>
              <a:srgbClr val="EE2E1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100" dirty="0"/>
              <a:t>①トラックの運行の安全の確保に関する法令等</a:t>
            </a:r>
            <a:endParaRPr kumimoji="1" lang="en-US" altLang="ja-JP" sz="1100" dirty="0"/>
          </a:p>
          <a:p>
            <a:r>
              <a:rPr kumimoji="1" lang="ja-JP" altLang="en-US" sz="1100" dirty="0"/>
              <a:t>②交通事故の実例の分析に基づく再発防止</a:t>
            </a:r>
            <a:endParaRPr kumimoji="1" lang="en-US" altLang="ja-JP" sz="1100" dirty="0"/>
          </a:p>
          <a:p>
            <a:r>
              <a:rPr kumimoji="1" lang="ja-JP" altLang="en-US" sz="1100" dirty="0"/>
              <a:t>③交通事故に関わる運転者の生理的及び心理的要因並びにこれらへの対処方法</a:t>
            </a:r>
            <a:endParaRPr kumimoji="1" lang="en-US" altLang="ja-JP" sz="1100" dirty="0"/>
          </a:p>
          <a:p>
            <a:r>
              <a:rPr kumimoji="1" lang="ja-JP" altLang="en-US" sz="1100" dirty="0"/>
              <a:t>④交通事故を防止するために留意すべき事項</a:t>
            </a:r>
            <a:endParaRPr kumimoji="1" lang="en-US" altLang="ja-JP" sz="1100" dirty="0"/>
          </a:p>
          <a:p>
            <a:r>
              <a:rPr kumimoji="1" lang="ja-JP" altLang="en-US" sz="1100" dirty="0"/>
              <a:t>⑤危険の予測及び回避</a:t>
            </a:r>
            <a:endParaRPr kumimoji="1" lang="en-US" altLang="ja-JP" sz="1100" dirty="0"/>
          </a:p>
          <a:p>
            <a:r>
              <a:rPr kumimoji="1" lang="ja-JP" altLang="en-US" sz="1100" dirty="0"/>
              <a:t>⑥安全運転の実技</a:t>
            </a:r>
            <a:endParaRPr kumimoji="1" lang="en-US" altLang="ja-JP" sz="1100" dirty="0"/>
          </a:p>
          <a:p>
            <a:endParaRPr kumimoji="1" lang="en-US" altLang="ja-JP" sz="1100" dirty="0"/>
          </a:p>
          <a:p>
            <a:r>
              <a:rPr kumimoji="1" lang="ja-JP" altLang="en-US" sz="1100" dirty="0"/>
              <a:t>①～⑤について合計６時間以上実施</a:t>
            </a:r>
            <a:endParaRPr kumimoji="1" lang="en-US" altLang="ja-JP" sz="1100" dirty="0"/>
          </a:p>
          <a:p>
            <a:r>
              <a:rPr kumimoji="1" lang="ja-JP" altLang="en-US" sz="1100" dirty="0"/>
              <a:t>⑥については可能な限り実施することが望ましい。</a:t>
            </a:r>
            <a:endParaRPr kumimoji="1" lang="en-US" altLang="ja-JP" sz="1100" dirty="0"/>
          </a:p>
          <a:p>
            <a:pPr algn="ctr"/>
            <a:endParaRPr kumimoji="1" lang="en-US" altLang="ja-JP" sz="1200" dirty="0"/>
          </a:p>
          <a:p>
            <a:pPr algn="ctr"/>
            <a:endParaRPr kumimoji="1" lang="ja-JP" altLang="en-US" sz="1200" dirty="0"/>
          </a:p>
        </p:txBody>
      </p:sp>
      <p:sp>
        <p:nvSpPr>
          <p:cNvPr id="17" name="矢印: 下 16">
            <a:extLst>
              <a:ext uri="{FF2B5EF4-FFF2-40B4-BE49-F238E27FC236}">
                <a16:creationId xmlns:a16="http://schemas.microsoft.com/office/drawing/2014/main" id="{C60B8A66-16FC-A7BC-39EC-4BA380383D76}"/>
              </a:ext>
            </a:extLst>
          </p:cNvPr>
          <p:cNvSpPr/>
          <p:nvPr/>
        </p:nvSpPr>
        <p:spPr>
          <a:xfrm>
            <a:off x="3916138" y="1650338"/>
            <a:ext cx="1427748" cy="866274"/>
          </a:xfrm>
          <a:prstGeom prst="downArrow">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事故なし</a:t>
            </a:r>
          </a:p>
        </p:txBody>
      </p:sp>
      <p:sp>
        <p:nvSpPr>
          <p:cNvPr id="18" name="四角形: 角を丸くする 17">
            <a:extLst>
              <a:ext uri="{FF2B5EF4-FFF2-40B4-BE49-F238E27FC236}">
                <a16:creationId xmlns:a16="http://schemas.microsoft.com/office/drawing/2014/main" id="{35A11229-01E8-8870-31D1-000A2984C9F9}"/>
              </a:ext>
            </a:extLst>
          </p:cNvPr>
          <p:cNvSpPr/>
          <p:nvPr/>
        </p:nvSpPr>
        <p:spPr>
          <a:xfrm>
            <a:off x="2488580" y="2564302"/>
            <a:ext cx="1780674" cy="529390"/>
          </a:xfrm>
          <a:prstGeom prst="round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t>65</a:t>
            </a:r>
            <a:r>
              <a:rPr kumimoji="1" lang="ja-JP" altLang="en-US" sz="1200" dirty="0"/>
              <a:t>歳以上の運転者　</a:t>
            </a:r>
            <a:r>
              <a:rPr kumimoji="1" lang="en-US" altLang="ja-JP" sz="1200" dirty="0"/>
              <a:t>(</a:t>
            </a:r>
            <a:r>
              <a:rPr kumimoji="1" lang="ja-JP" altLang="en-US" sz="1200" dirty="0"/>
              <a:t>適齢診断</a:t>
            </a:r>
            <a:r>
              <a:rPr kumimoji="1" lang="en-US" altLang="ja-JP" sz="1200" dirty="0"/>
              <a:t>)</a:t>
            </a:r>
            <a:endParaRPr kumimoji="1" lang="ja-JP" altLang="en-US" sz="1200" dirty="0"/>
          </a:p>
        </p:txBody>
      </p:sp>
      <p:sp>
        <p:nvSpPr>
          <p:cNvPr id="20" name="矢印: 下 19">
            <a:extLst>
              <a:ext uri="{FF2B5EF4-FFF2-40B4-BE49-F238E27FC236}">
                <a16:creationId xmlns:a16="http://schemas.microsoft.com/office/drawing/2014/main" id="{AE156522-DEA6-5F31-55BE-43AA3F520F1E}"/>
              </a:ext>
            </a:extLst>
          </p:cNvPr>
          <p:cNvSpPr/>
          <p:nvPr/>
        </p:nvSpPr>
        <p:spPr>
          <a:xfrm>
            <a:off x="2740876" y="4425290"/>
            <a:ext cx="1219198" cy="682172"/>
          </a:xfrm>
          <a:prstGeom prst="down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必須</a:t>
            </a:r>
          </a:p>
        </p:txBody>
      </p:sp>
      <p:sp>
        <p:nvSpPr>
          <p:cNvPr id="21" name="四角形: 角を丸くする 20">
            <a:extLst>
              <a:ext uri="{FF2B5EF4-FFF2-40B4-BE49-F238E27FC236}">
                <a16:creationId xmlns:a16="http://schemas.microsoft.com/office/drawing/2014/main" id="{7442718D-A241-4F40-C16E-6F924B113D80}"/>
              </a:ext>
            </a:extLst>
          </p:cNvPr>
          <p:cNvSpPr/>
          <p:nvPr/>
        </p:nvSpPr>
        <p:spPr>
          <a:xfrm>
            <a:off x="2377065" y="5245766"/>
            <a:ext cx="2003703" cy="1280054"/>
          </a:xfrm>
          <a:prstGeom prst="round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100" dirty="0"/>
              <a:t>高齢運転者の特別指導</a:t>
            </a:r>
            <a:endParaRPr kumimoji="1" lang="en-US" altLang="ja-JP" sz="1100" dirty="0"/>
          </a:p>
          <a:p>
            <a:r>
              <a:rPr kumimoji="1" lang="ja-JP" altLang="en-US" sz="1100" dirty="0"/>
              <a:t>適齢診断の結果を踏まえて①諸能力の状況を自覚させる</a:t>
            </a:r>
            <a:endParaRPr kumimoji="1" lang="en-US" altLang="ja-JP" sz="1100" dirty="0"/>
          </a:p>
          <a:p>
            <a:r>
              <a:rPr kumimoji="1" lang="ja-JP" altLang="en-US" sz="1100" dirty="0"/>
              <a:t>②加齢による心身機能低下等について実施する</a:t>
            </a:r>
            <a:endParaRPr kumimoji="1" lang="en-US" altLang="ja-JP" sz="1100" dirty="0"/>
          </a:p>
          <a:p>
            <a:pPr algn="ctr"/>
            <a:endParaRPr kumimoji="1" lang="en-US" altLang="ja-JP" sz="1200" dirty="0"/>
          </a:p>
          <a:p>
            <a:pPr algn="ctr"/>
            <a:endParaRPr kumimoji="1" lang="ja-JP" altLang="en-US" sz="1200" dirty="0"/>
          </a:p>
        </p:txBody>
      </p:sp>
      <p:sp>
        <p:nvSpPr>
          <p:cNvPr id="23" name="四角形: 角を丸くする 22">
            <a:extLst>
              <a:ext uri="{FF2B5EF4-FFF2-40B4-BE49-F238E27FC236}">
                <a16:creationId xmlns:a16="http://schemas.microsoft.com/office/drawing/2014/main" id="{C246507F-E129-80FB-47B8-CD7FEF487FBC}"/>
              </a:ext>
            </a:extLst>
          </p:cNvPr>
          <p:cNvSpPr/>
          <p:nvPr/>
        </p:nvSpPr>
        <p:spPr>
          <a:xfrm>
            <a:off x="2377065" y="7784396"/>
            <a:ext cx="2003703" cy="5293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初任運転者特別指導</a:t>
            </a:r>
            <a:endParaRPr kumimoji="1" lang="en-US" altLang="ja-JP" sz="1200" dirty="0"/>
          </a:p>
          <a:p>
            <a:pPr algn="ctr"/>
            <a:r>
              <a:rPr kumimoji="1" lang="en-US" altLang="ja-JP" sz="1200" dirty="0"/>
              <a:t>(</a:t>
            </a:r>
            <a:r>
              <a:rPr kumimoji="1" lang="ja-JP" altLang="en-US" sz="1200" dirty="0"/>
              <a:t>該当する場合</a:t>
            </a:r>
            <a:r>
              <a:rPr kumimoji="1" lang="en-US" altLang="ja-JP" sz="1200" dirty="0"/>
              <a:t>)</a:t>
            </a:r>
            <a:endParaRPr kumimoji="1" lang="ja-JP" altLang="en-US" sz="1200" dirty="0"/>
          </a:p>
        </p:txBody>
      </p:sp>
      <p:sp>
        <p:nvSpPr>
          <p:cNvPr id="24" name="四角形: 角を丸くする 23">
            <a:extLst>
              <a:ext uri="{FF2B5EF4-FFF2-40B4-BE49-F238E27FC236}">
                <a16:creationId xmlns:a16="http://schemas.microsoft.com/office/drawing/2014/main" id="{2100BC20-98BB-0973-5EFE-46B6022BAD02}"/>
              </a:ext>
            </a:extLst>
          </p:cNvPr>
          <p:cNvSpPr/>
          <p:nvPr/>
        </p:nvSpPr>
        <p:spPr>
          <a:xfrm>
            <a:off x="4950456" y="2564302"/>
            <a:ext cx="1780674" cy="5293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左記以外</a:t>
            </a:r>
            <a:endParaRPr kumimoji="1" lang="en-US" altLang="ja-JP" sz="1200" dirty="0"/>
          </a:p>
          <a:p>
            <a:pPr algn="ctr"/>
            <a:r>
              <a:rPr kumimoji="1" lang="ja-JP" altLang="en-US" sz="1200" dirty="0"/>
              <a:t>の運転者　</a:t>
            </a:r>
            <a:r>
              <a:rPr kumimoji="1" lang="en-US" altLang="ja-JP" sz="1200" dirty="0"/>
              <a:t>(</a:t>
            </a:r>
            <a:r>
              <a:rPr kumimoji="1" lang="ja-JP" altLang="en-US" sz="1200" dirty="0"/>
              <a:t>初任診断</a:t>
            </a:r>
            <a:r>
              <a:rPr kumimoji="1" lang="en-US" altLang="ja-JP" sz="1200" dirty="0"/>
              <a:t>)</a:t>
            </a:r>
            <a:endParaRPr kumimoji="1" lang="ja-JP" altLang="en-US" sz="1200" dirty="0"/>
          </a:p>
        </p:txBody>
      </p:sp>
      <p:sp>
        <p:nvSpPr>
          <p:cNvPr id="26" name="吹き出し: 角を丸めた四角形 25">
            <a:extLst>
              <a:ext uri="{FF2B5EF4-FFF2-40B4-BE49-F238E27FC236}">
                <a16:creationId xmlns:a16="http://schemas.microsoft.com/office/drawing/2014/main" id="{4ACE3440-3B66-4C44-9703-7266F3970343}"/>
              </a:ext>
            </a:extLst>
          </p:cNvPr>
          <p:cNvSpPr/>
          <p:nvPr/>
        </p:nvSpPr>
        <p:spPr>
          <a:xfrm>
            <a:off x="4965818" y="4331551"/>
            <a:ext cx="1749819" cy="874180"/>
          </a:xfrm>
          <a:prstGeom prst="wedgeRoundRectCallout">
            <a:avLst>
              <a:gd name="adj1" fmla="val -38500"/>
              <a:gd name="adj2" fmla="val -755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t>過去</a:t>
            </a:r>
            <a:r>
              <a:rPr kumimoji="1" lang="en-US" altLang="ja-JP" sz="1200" dirty="0"/>
              <a:t>3</a:t>
            </a:r>
            <a:r>
              <a:rPr kumimoji="1" lang="ja-JP" altLang="en-US" sz="1200" dirty="0"/>
              <a:t>年以内において受診している場合は診断結果を取り寄せ又は提出させる。</a:t>
            </a:r>
          </a:p>
        </p:txBody>
      </p:sp>
      <p:sp>
        <p:nvSpPr>
          <p:cNvPr id="27" name="四角形: 角を丸くする 26">
            <a:extLst>
              <a:ext uri="{FF2B5EF4-FFF2-40B4-BE49-F238E27FC236}">
                <a16:creationId xmlns:a16="http://schemas.microsoft.com/office/drawing/2014/main" id="{D49CE769-7BBD-A805-124D-77A746232174}"/>
              </a:ext>
            </a:extLst>
          </p:cNvPr>
          <p:cNvSpPr/>
          <p:nvPr/>
        </p:nvSpPr>
        <p:spPr>
          <a:xfrm>
            <a:off x="4851182" y="7709087"/>
            <a:ext cx="2003703" cy="7386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100" dirty="0"/>
              <a:t>初任運転者特別指導</a:t>
            </a:r>
            <a:endParaRPr kumimoji="1" lang="en-US" altLang="ja-JP" sz="1100" dirty="0"/>
          </a:p>
          <a:p>
            <a:r>
              <a:rPr kumimoji="1" lang="ja-JP" altLang="en-US" sz="1200" dirty="0"/>
              <a:t>座学１５時間以上＋実技２０時間以上</a:t>
            </a:r>
            <a:endParaRPr kumimoji="1" lang="en-US" altLang="ja-JP" sz="1200" dirty="0"/>
          </a:p>
          <a:p>
            <a:endParaRPr kumimoji="1" lang="en-US" altLang="ja-JP" sz="1200" dirty="0"/>
          </a:p>
        </p:txBody>
      </p:sp>
      <p:grpSp>
        <p:nvGrpSpPr>
          <p:cNvPr id="29" name="グループ化 28">
            <a:extLst>
              <a:ext uri="{FF2B5EF4-FFF2-40B4-BE49-F238E27FC236}">
                <a16:creationId xmlns:a16="http://schemas.microsoft.com/office/drawing/2014/main" id="{402C9E46-3977-C866-B96A-069066085B34}"/>
              </a:ext>
            </a:extLst>
          </p:cNvPr>
          <p:cNvGrpSpPr/>
          <p:nvPr/>
        </p:nvGrpSpPr>
        <p:grpSpPr>
          <a:xfrm>
            <a:off x="61802" y="3220191"/>
            <a:ext cx="2078373" cy="1212572"/>
            <a:chOff x="61960" y="3268645"/>
            <a:chExt cx="2078373" cy="1212572"/>
          </a:xfrm>
        </p:grpSpPr>
        <p:sp>
          <p:nvSpPr>
            <p:cNvPr id="12" name="テキスト ボックス 11">
              <a:extLst>
                <a:ext uri="{FF2B5EF4-FFF2-40B4-BE49-F238E27FC236}">
                  <a16:creationId xmlns:a16="http://schemas.microsoft.com/office/drawing/2014/main" id="{632A0DD2-0D24-ABB1-084D-C3D2A98DF261}"/>
                </a:ext>
              </a:extLst>
            </p:cNvPr>
            <p:cNvSpPr txBox="1"/>
            <p:nvPr/>
          </p:nvSpPr>
          <p:spPr>
            <a:xfrm>
              <a:off x="61960" y="3373221"/>
              <a:ext cx="2078373" cy="1107996"/>
            </a:xfrm>
            <a:prstGeom prst="rect">
              <a:avLst/>
            </a:prstGeom>
            <a:noFill/>
          </p:spPr>
          <p:txBody>
            <a:bodyPr wrap="square" rtlCol="0">
              <a:spAutoFit/>
            </a:bodyPr>
            <a:lstStyle/>
            <a:p>
              <a:r>
                <a:rPr kumimoji="1" lang="ja-JP" altLang="en-US" sz="1200" dirty="0"/>
                <a:t>乗務前に実施する。但しやむを得ない場合には、乗務を開始した後、１カ月以内に実施する。</a:t>
              </a:r>
              <a:endParaRPr kumimoji="1" lang="en-US" altLang="ja-JP" sz="1200" dirty="0"/>
            </a:p>
            <a:p>
              <a:endParaRPr kumimoji="1" lang="ja-JP" altLang="en-US" dirty="0"/>
            </a:p>
          </p:txBody>
        </p:sp>
        <p:sp>
          <p:nvSpPr>
            <p:cNvPr id="28" name="大かっこ 27">
              <a:extLst>
                <a:ext uri="{FF2B5EF4-FFF2-40B4-BE49-F238E27FC236}">
                  <a16:creationId xmlns:a16="http://schemas.microsoft.com/office/drawing/2014/main" id="{A09A7374-BE93-2623-6406-10AC253B7250}"/>
                </a:ext>
              </a:extLst>
            </p:cNvPr>
            <p:cNvSpPr/>
            <p:nvPr/>
          </p:nvSpPr>
          <p:spPr>
            <a:xfrm>
              <a:off x="77153" y="3268645"/>
              <a:ext cx="1974583" cy="1103891"/>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30" name="グループ化 29">
            <a:extLst>
              <a:ext uri="{FF2B5EF4-FFF2-40B4-BE49-F238E27FC236}">
                <a16:creationId xmlns:a16="http://schemas.microsoft.com/office/drawing/2014/main" id="{474CE2B1-73D3-FACC-D23D-4C691A1E6411}"/>
              </a:ext>
            </a:extLst>
          </p:cNvPr>
          <p:cNvGrpSpPr/>
          <p:nvPr/>
        </p:nvGrpSpPr>
        <p:grpSpPr>
          <a:xfrm>
            <a:off x="25257" y="5937219"/>
            <a:ext cx="2078373" cy="1212572"/>
            <a:chOff x="61960" y="3268645"/>
            <a:chExt cx="2078373" cy="1212572"/>
          </a:xfrm>
        </p:grpSpPr>
        <p:sp>
          <p:nvSpPr>
            <p:cNvPr id="31" name="テキスト ボックス 30">
              <a:extLst>
                <a:ext uri="{FF2B5EF4-FFF2-40B4-BE49-F238E27FC236}">
                  <a16:creationId xmlns:a16="http://schemas.microsoft.com/office/drawing/2014/main" id="{F2D46C6B-E6FD-8540-D3F7-1D245D3BBB41}"/>
                </a:ext>
              </a:extLst>
            </p:cNvPr>
            <p:cNvSpPr txBox="1"/>
            <p:nvPr/>
          </p:nvSpPr>
          <p:spPr>
            <a:xfrm>
              <a:off x="61960" y="3373221"/>
              <a:ext cx="2078373" cy="1107996"/>
            </a:xfrm>
            <a:prstGeom prst="rect">
              <a:avLst/>
            </a:prstGeom>
            <a:noFill/>
          </p:spPr>
          <p:txBody>
            <a:bodyPr wrap="square" rtlCol="0">
              <a:spAutoFit/>
            </a:bodyPr>
            <a:lstStyle/>
            <a:p>
              <a:r>
                <a:rPr kumimoji="1" lang="ja-JP" altLang="en-US" sz="1200" dirty="0"/>
                <a:t>乗務前に実施する。但しやむを得ない場合には、乗務を開始した後、１カ月以内に実施する。</a:t>
              </a:r>
              <a:endParaRPr kumimoji="1" lang="en-US" altLang="ja-JP" sz="1200" dirty="0"/>
            </a:p>
            <a:p>
              <a:endParaRPr kumimoji="1" lang="ja-JP" altLang="en-US" dirty="0"/>
            </a:p>
          </p:txBody>
        </p:sp>
        <p:sp>
          <p:nvSpPr>
            <p:cNvPr id="32" name="大かっこ 31">
              <a:extLst>
                <a:ext uri="{FF2B5EF4-FFF2-40B4-BE49-F238E27FC236}">
                  <a16:creationId xmlns:a16="http://schemas.microsoft.com/office/drawing/2014/main" id="{488A8AAB-076B-9D85-93D8-86B51ED31A71}"/>
                </a:ext>
              </a:extLst>
            </p:cNvPr>
            <p:cNvSpPr/>
            <p:nvPr/>
          </p:nvSpPr>
          <p:spPr>
            <a:xfrm>
              <a:off x="77153" y="3268645"/>
              <a:ext cx="1974583" cy="1103891"/>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33" name="グループ化 32">
            <a:extLst>
              <a:ext uri="{FF2B5EF4-FFF2-40B4-BE49-F238E27FC236}">
                <a16:creationId xmlns:a16="http://schemas.microsoft.com/office/drawing/2014/main" id="{BDBEA303-A5CE-2788-C942-DC9EE8AE17D4}"/>
              </a:ext>
            </a:extLst>
          </p:cNvPr>
          <p:cNvGrpSpPr/>
          <p:nvPr/>
        </p:nvGrpSpPr>
        <p:grpSpPr>
          <a:xfrm>
            <a:off x="2363077" y="3220191"/>
            <a:ext cx="2078373" cy="1103891"/>
            <a:chOff x="61960" y="3268645"/>
            <a:chExt cx="2078373" cy="1103891"/>
          </a:xfrm>
        </p:grpSpPr>
        <p:sp>
          <p:nvSpPr>
            <p:cNvPr id="34" name="テキスト ボックス 33">
              <a:extLst>
                <a:ext uri="{FF2B5EF4-FFF2-40B4-BE49-F238E27FC236}">
                  <a16:creationId xmlns:a16="http://schemas.microsoft.com/office/drawing/2014/main" id="{AE120E31-CD6B-DADE-2490-5892263CC8E1}"/>
                </a:ext>
              </a:extLst>
            </p:cNvPr>
            <p:cNvSpPr txBox="1"/>
            <p:nvPr/>
          </p:nvSpPr>
          <p:spPr>
            <a:xfrm>
              <a:off x="61960" y="3373221"/>
              <a:ext cx="2078373" cy="923330"/>
            </a:xfrm>
            <a:prstGeom prst="rect">
              <a:avLst/>
            </a:prstGeom>
            <a:noFill/>
          </p:spPr>
          <p:txBody>
            <a:bodyPr wrap="square" rtlCol="0">
              <a:spAutoFit/>
            </a:bodyPr>
            <a:lstStyle/>
            <a:p>
              <a:r>
                <a:rPr kumimoji="1" lang="en-US" altLang="ja-JP" sz="1200" dirty="0"/>
                <a:t>65</a:t>
              </a:r>
              <a:r>
                <a:rPr kumimoji="1" lang="ja-JP" altLang="en-US" sz="1200" dirty="0"/>
                <a:t>歳に達した日以降の</a:t>
              </a:r>
              <a:r>
                <a:rPr kumimoji="1" lang="en-US" altLang="ja-JP" sz="1200" dirty="0"/>
                <a:t>1</a:t>
              </a:r>
              <a:r>
                <a:rPr kumimoji="1" lang="ja-JP" altLang="en-US" sz="1200" dirty="0"/>
                <a:t>年以内に</a:t>
              </a:r>
              <a:r>
                <a:rPr kumimoji="1" lang="en-US" altLang="ja-JP" sz="1200" dirty="0"/>
                <a:t>1</a:t>
              </a:r>
              <a:r>
                <a:rPr kumimoji="1" lang="ja-JP" altLang="en-US" sz="1200" dirty="0"/>
                <a:t>回と、その後</a:t>
              </a:r>
              <a:r>
                <a:rPr kumimoji="1" lang="en-US" altLang="ja-JP" sz="1200" dirty="0"/>
                <a:t>3</a:t>
              </a:r>
              <a:r>
                <a:rPr kumimoji="1" lang="ja-JP" altLang="en-US" sz="1200" dirty="0"/>
                <a:t>年以内毎に</a:t>
              </a:r>
              <a:r>
                <a:rPr kumimoji="1" lang="en-US" altLang="ja-JP" sz="1200" dirty="0"/>
                <a:t>1</a:t>
              </a:r>
              <a:r>
                <a:rPr kumimoji="1" lang="ja-JP" altLang="en-US" sz="1200" dirty="0"/>
                <a:t>回実施する。</a:t>
              </a:r>
              <a:endParaRPr kumimoji="1" lang="en-US" altLang="ja-JP" sz="1200" dirty="0"/>
            </a:p>
            <a:p>
              <a:endParaRPr kumimoji="1" lang="ja-JP" altLang="en-US" dirty="0"/>
            </a:p>
          </p:txBody>
        </p:sp>
        <p:sp>
          <p:nvSpPr>
            <p:cNvPr id="35" name="大かっこ 34">
              <a:extLst>
                <a:ext uri="{FF2B5EF4-FFF2-40B4-BE49-F238E27FC236}">
                  <a16:creationId xmlns:a16="http://schemas.microsoft.com/office/drawing/2014/main" id="{27F01FB3-6A6D-EA47-C654-050C000B25F3}"/>
                </a:ext>
              </a:extLst>
            </p:cNvPr>
            <p:cNvSpPr/>
            <p:nvPr/>
          </p:nvSpPr>
          <p:spPr>
            <a:xfrm>
              <a:off x="77153" y="3268645"/>
              <a:ext cx="1974583" cy="1103891"/>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37" name="グループ化 36">
            <a:extLst>
              <a:ext uri="{FF2B5EF4-FFF2-40B4-BE49-F238E27FC236}">
                <a16:creationId xmlns:a16="http://schemas.microsoft.com/office/drawing/2014/main" id="{7361B327-9EAC-1E00-DFFC-1274671D04F9}"/>
              </a:ext>
            </a:extLst>
          </p:cNvPr>
          <p:cNvGrpSpPr/>
          <p:nvPr/>
        </p:nvGrpSpPr>
        <p:grpSpPr>
          <a:xfrm>
            <a:off x="2377938" y="6664124"/>
            <a:ext cx="2156139" cy="810911"/>
            <a:chOff x="2368928" y="6664124"/>
            <a:chExt cx="2156139" cy="810911"/>
          </a:xfrm>
        </p:grpSpPr>
        <p:sp>
          <p:nvSpPr>
            <p:cNvPr id="22" name="テキスト ボックス 21">
              <a:extLst>
                <a:ext uri="{FF2B5EF4-FFF2-40B4-BE49-F238E27FC236}">
                  <a16:creationId xmlns:a16="http://schemas.microsoft.com/office/drawing/2014/main" id="{78CAC1AF-156D-497F-7D5C-F1488D28322C}"/>
                </a:ext>
              </a:extLst>
            </p:cNvPr>
            <p:cNvSpPr txBox="1"/>
            <p:nvPr/>
          </p:nvSpPr>
          <p:spPr>
            <a:xfrm>
              <a:off x="2446693" y="6736371"/>
              <a:ext cx="2078374" cy="738664"/>
            </a:xfrm>
            <a:prstGeom prst="rect">
              <a:avLst/>
            </a:prstGeom>
            <a:noFill/>
          </p:spPr>
          <p:txBody>
            <a:bodyPr wrap="square" rtlCol="0">
              <a:spAutoFit/>
            </a:bodyPr>
            <a:lstStyle/>
            <a:p>
              <a:r>
                <a:rPr kumimoji="1" lang="ja-JP" altLang="en-US" sz="1200" dirty="0"/>
                <a:t>適齢診断結果が届いた後、１カ月以内に実施する。</a:t>
              </a:r>
              <a:endParaRPr kumimoji="1" lang="en-US" altLang="ja-JP" sz="1200" dirty="0"/>
            </a:p>
            <a:p>
              <a:endParaRPr kumimoji="1" lang="ja-JP" altLang="en-US" dirty="0"/>
            </a:p>
          </p:txBody>
        </p:sp>
        <p:sp>
          <p:nvSpPr>
            <p:cNvPr id="36" name="大かっこ 35">
              <a:extLst>
                <a:ext uri="{FF2B5EF4-FFF2-40B4-BE49-F238E27FC236}">
                  <a16:creationId xmlns:a16="http://schemas.microsoft.com/office/drawing/2014/main" id="{35FB9971-1FBE-F926-125D-8FBE68697DDC}"/>
                </a:ext>
              </a:extLst>
            </p:cNvPr>
            <p:cNvSpPr/>
            <p:nvPr/>
          </p:nvSpPr>
          <p:spPr>
            <a:xfrm>
              <a:off x="2368928" y="6664124"/>
              <a:ext cx="1995409" cy="529391"/>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38" name="グループ化 37">
            <a:extLst>
              <a:ext uri="{FF2B5EF4-FFF2-40B4-BE49-F238E27FC236}">
                <a16:creationId xmlns:a16="http://schemas.microsoft.com/office/drawing/2014/main" id="{1CEAF00E-0DAF-5812-FD2F-53AF95AF517E}"/>
              </a:ext>
            </a:extLst>
          </p:cNvPr>
          <p:cNvGrpSpPr/>
          <p:nvPr/>
        </p:nvGrpSpPr>
        <p:grpSpPr>
          <a:xfrm>
            <a:off x="4829042" y="3225661"/>
            <a:ext cx="2078373" cy="1212572"/>
            <a:chOff x="61960" y="3268645"/>
            <a:chExt cx="2078373" cy="1212572"/>
          </a:xfrm>
        </p:grpSpPr>
        <p:sp>
          <p:nvSpPr>
            <p:cNvPr id="39" name="テキスト ボックス 38">
              <a:extLst>
                <a:ext uri="{FF2B5EF4-FFF2-40B4-BE49-F238E27FC236}">
                  <a16:creationId xmlns:a16="http://schemas.microsoft.com/office/drawing/2014/main" id="{ACEBEB46-69BA-91BF-3419-191D470B4528}"/>
                </a:ext>
              </a:extLst>
            </p:cNvPr>
            <p:cNvSpPr txBox="1"/>
            <p:nvPr/>
          </p:nvSpPr>
          <p:spPr>
            <a:xfrm>
              <a:off x="61960" y="3373221"/>
              <a:ext cx="2078373" cy="1107996"/>
            </a:xfrm>
            <a:prstGeom prst="rect">
              <a:avLst/>
            </a:prstGeom>
            <a:noFill/>
          </p:spPr>
          <p:txBody>
            <a:bodyPr wrap="square" rtlCol="0">
              <a:spAutoFit/>
            </a:bodyPr>
            <a:lstStyle/>
            <a:p>
              <a:r>
                <a:rPr kumimoji="1" lang="ja-JP" altLang="en-US" sz="1200" dirty="0"/>
                <a:t>乗務前に実施する。但しやむを得ない場合には、乗務を開始した後、１カ月以内に実施する。</a:t>
              </a:r>
              <a:endParaRPr kumimoji="1" lang="en-US" altLang="ja-JP" sz="1200" dirty="0"/>
            </a:p>
            <a:p>
              <a:endParaRPr kumimoji="1" lang="ja-JP" altLang="en-US" dirty="0"/>
            </a:p>
          </p:txBody>
        </p:sp>
        <p:sp>
          <p:nvSpPr>
            <p:cNvPr id="40" name="大かっこ 39">
              <a:extLst>
                <a:ext uri="{FF2B5EF4-FFF2-40B4-BE49-F238E27FC236}">
                  <a16:creationId xmlns:a16="http://schemas.microsoft.com/office/drawing/2014/main" id="{2DBFB871-A6EF-0789-69AE-4D2E9DD29287}"/>
                </a:ext>
              </a:extLst>
            </p:cNvPr>
            <p:cNvSpPr/>
            <p:nvPr/>
          </p:nvSpPr>
          <p:spPr>
            <a:xfrm>
              <a:off x="77153" y="3268645"/>
              <a:ext cx="1974583" cy="1103891"/>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1" name="グループ化 40">
            <a:extLst>
              <a:ext uri="{FF2B5EF4-FFF2-40B4-BE49-F238E27FC236}">
                <a16:creationId xmlns:a16="http://schemas.microsoft.com/office/drawing/2014/main" id="{2DBD1952-A7BA-B88B-0B10-215CD0790FF2}"/>
              </a:ext>
            </a:extLst>
          </p:cNvPr>
          <p:cNvGrpSpPr/>
          <p:nvPr/>
        </p:nvGrpSpPr>
        <p:grpSpPr>
          <a:xfrm>
            <a:off x="4829042" y="6533045"/>
            <a:ext cx="2078373" cy="1212572"/>
            <a:chOff x="61960" y="3268645"/>
            <a:chExt cx="2078373" cy="1212572"/>
          </a:xfrm>
        </p:grpSpPr>
        <p:sp>
          <p:nvSpPr>
            <p:cNvPr id="42" name="テキスト ボックス 41">
              <a:extLst>
                <a:ext uri="{FF2B5EF4-FFF2-40B4-BE49-F238E27FC236}">
                  <a16:creationId xmlns:a16="http://schemas.microsoft.com/office/drawing/2014/main" id="{FA57D4B2-C46A-D252-3B56-0346C70EFE3D}"/>
                </a:ext>
              </a:extLst>
            </p:cNvPr>
            <p:cNvSpPr txBox="1"/>
            <p:nvPr/>
          </p:nvSpPr>
          <p:spPr>
            <a:xfrm>
              <a:off x="61960" y="3373221"/>
              <a:ext cx="2078373" cy="1107996"/>
            </a:xfrm>
            <a:prstGeom prst="rect">
              <a:avLst/>
            </a:prstGeom>
            <a:noFill/>
          </p:spPr>
          <p:txBody>
            <a:bodyPr wrap="square" rtlCol="0">
              <a:spAutoFit/>
            </a:bodyPr>
            <a:lstStyle/>
            <a:p>
              <a:r>
                <a:rPr kumimoji="1" lang="ja-JP" altLang="en-US" sz="1200" dirty="0"/>
                <a:t>乗務前に実施する。但しやむを得ない場合には、乗務を開始した後、１カ月以内に実施する。</a:t>
              </a:r>
              <a:endParaRPr kumimoji="1" lang="en-US" altLang="ja-JP" sz="1200" dirty="0"/>
            </a:p>
            <a:p>
              <a:endParaRPr kumimoji="1" lang="ja-JP" altLang="en-US" dirty="0"/>
            </a:p>
          </p:txBody>
        </p:sp>
        <p:sp>
          <p:nvSpPr>
            <p:cNvPr id="43" name="大かっこ 42">
              <a:extLst>
                <a:ext uri="{FF2B5EF4-FFF2-40B4-BE49-F238E27FC236}">
                  <a16:creationId xmlns:a16="http://schemas.microsoft.com/office/drawing/2014/main" id="{D1380E2B-97A4-F47B-C000-54A45927FE55}"/>
                </a:ext>
              </a:extLst>
            </p:cNvPr>
            <p:cNvSpPr/>
            <p:nvPr/>
          </p:nvSpPr>
          <p:spPr>
            <a:xfrm>
              <a:off x="77153" y="3268645"/>
              <a:ext cx="1974583" cy="1103891"/>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44" name="四角形: 角を丸くする 43">
            <a:extLst>
              <a:ext uri="{FF2B5EF4-FFF2-40B4-BE49-F238E27FC236}">
                <a16:creationId xmlns:a16="http://schemas.microsoft.com/office/drawing/2014/main" id="{5F2E01FE-99E4-BB37-09DD-3A337AD2DF4E}"/>
              </a:ext>
            </a:extLst>
          </p:cNvPr>
          <p:cNvSpPr/>
          <p:nvPr/>
        </p:nvSpPr>
        <p:spPr>
          <a:xfrm>
            <a:off x="4950456" y="5726668"/>
            <a:ext cx="1780544" cy="7386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100" dirty="0"/>
              <a:t>過去３年間において事業用自動車の運転経験が無い者</a:t>
            </a:r>
            <a:endParaRPr kumimoji="1" lang="en-US" altLang="ja-JP" sz="1100" dirty="0"/>
          </a:p>
          <a:p>
            <a:r>
              <a:rPr kumimoji="1" lang="en-US" altLang="ja-JP" sz="1100" dirty="0"/>
              <a:t>(</a:t>
            </a:r>
            <a:r>
              <a:rPr kumimoji="1" lang="ja-JP" altLang="en-US" sz="1100" dirty="0"/>
              <a:t>初任運転者特別指導</a:t>
            </a:r>
            <a:r>
              <a:rPr kumimoji="1" lang="en-US" altLang="ja-JP" sz="1100" dirty="0"/>
              <a:t>)</a:t>
            </a:r>
            <a:endParaRPr kumimoji="1" lang="en-US" altLang="ja-JP" sz="1200" dirty="0"/>
          </a:p>
          <a:p>
            <a:endParaRPr kumimoji="1" lang="en-US" altLang="ja-JP" sz="1200" dirty="0"/>
          </a:p>
        </p:txBody>
      </p:sp>
      <p:sp>
        <p:nvSpPr>
          <p:cNvPr id="45" name="矢印: 下 44">
            <a:extLst>
              <a:ext uri="{FF2B5EF4-FFF2-40B4-BE49-F238E27FC236}">
                <a16:creationId xmlns:a16="http://schemas.microsoft.com/office/drawing/2014/main" id="{79BA62D7-F541-F73A-59DF-1CB252030FB7}"/>
              </a:ext>
            </a:extLst>
          </p:cNvPr>
          <p:cNvSpPr/>
          <p:nvPr/>
        </p:nvSpPr>
        <p:spPr>
          <a:xfrm>
            <a:off x="5243435" y="5284369"/>
            <a:ext cx="1219198" cy="434811"/>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p>
        </p:txBody>
      </p:sp>
      <p:sp>
        <p:nvSpPr>
          <p:cNvPr id="46" name="加算記号 45">
            <a:extLst>
              <a:ext uri="{FF2B5EF4-FFF2-40B4-BE49-F238E27FC236}">
                <a16:creationId xmlns:a16="http://schemas.microsoft.com/office/drawing/2014/main" id="{334D49C6-568D-7303-7823-0D8CC40A2169}"/>
              </a:ext>
            </a:extLst>
          </p:cNvPr>
          <p:cNvSpPr/>
          <p:nvPr/>
        </p:nvSpPr>
        <p:spPr>
          <a:xfrm>
            <a:off x="3191725" y="7361306"/>
            <a:ext cx="317500" cy="369332"/>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四角形: 角を丸くする 46">
            <a:extLst>
              <a:ext uri="{FF2B5EF4-FFF2-40B4-BE49-F238E27FC236}">
                <a16:creationId xmlns:a16="http://schemas.microsoft.com/office/drawing/2014/main" id="{354376D8-A3F3-93F5-8FE9-BC784267EEFD}"/>
              </a:ext>
            </a:extLst>
          </p:cNvPr>
          <p:cNvSpPr/>
          <p:nvPr/>
        </p:nvSpPr>
        <p:spPr>
          <a:xfrm>
            <a:off x="25257" y="10698223"/>
            <a:ext cx="2003703" cy="529390"/>
          </a:xfrm>
          <a:prstGeom prst="round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高齢運転者特別指導</a:t>
            </a:r>
            <a:endParaRPr kumimoji="1" lang="en-US" altLang="ja-JP" sz="1200" dirty="0"/>
          </a:p>
          <a:p>
            <a:pPr algn="ctr"/>
            <a:r>
              <a:rPr kumimoji="1" lang="en-US" altLang="ja-JP" sz="1200" dirty="0"/>
              <a:t>(</a:t>
            </a:r>
            <a:r>
              <a:rPr kumimoji="1" lang="ja-JP" altLang="en-US" sz="1200" dirty="0"/>
              <a:t>該当する場合</a:t>
            </a:r>
            <a:r>
              <a:rPr kumimoji="1" lang="en-US" altLang="ja-JP" sz="1200" dirty="0"/>
              <a:t>)</a:t>
            </a:r>
            <a:endParaRPr kumimoji="1" lang="ja-JP" altLang="en-US" sz="1200" dirty="0"/>
          </a:p>
        </p:txBody>
      </p:sp>
      <p:sp>
        <p:nvSpPr>
          <p:cNvPr id="48" name="四角形: 角を丸くする 47">
            <a:extLst>
              <a:ext uri="{FF2B5EF4-FFF2-40B4-BE49-F238E27FC236}">
                <a16:creationId xmlns:a16="http://schemas.microsoft.com/office/drawing/2014/main" id="{185220C2-E24F-FF82-7DC0-CEF2CAD7D41E}"/>
              </a:ext>
            </a:extLst>
          </p:cNvPr>
          <p:cNvSpPr/>
          <p:nvPr/>
        </p:nvSpPr>
        <p:spPr>
          <a:xfrm>
            <a:off x="40449" y="11619241"/>
            <a:ext cx="2003703" cy="5293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初任運転者特別指導</a:t>
            </a:r>
            <a:endParaRPr kumimoji="1" lang="en-US" altLang="ja-JP" sz="1200" dirty="0"/>
          </a:p>
          <a:p>
            <a:pPr algn="ctr"/>
            <a:r>
              <a:rPr kumimoji="1" lang="en-US" altLang="ja-JP" sz="1200" dirty="0"/>
              <a:t>(</a:t>
            </a:r>
            <a:r>
              <a:rPr kumimoji="1" lang="ja-JP" altLang="en-US" sz="1200" dirty="0"/>
              <a:t>該当する場合</a:t>
            </a:r>
            <a:r>
              <a:rPr kumimoji="1" lang="en-US" altLang="ja-JP" sz="1200" dirty="0"/>
              <a:t>)</a:t>
            </a:r>
            <a:endParaRPr kumimoji="1" lang="ja-JP" altLang="en-US" sz="1200" dirty="0"/>
          </a:p>
        </p:txBody>
      </p:sp>
      <p:sp>
        <p:nvSpPr>
          <p:cNvPr id="49" name="加算記号 48">
            <a:extLst>
              <a:ext uri="{FF2B5EF4-FFF2-40B4-BE49-F238E27FC236}">
                <a16:creationId xmlns:a16="http://schemas.microsoft.com/office/drawing/2014/main" id="{50C2FAFC-E040-851F-7F6E-1CCED883ADEF}"/>
              </a:ext>
            </a:extLst>
          </p:cNvPr>
          <p:cNvSpPr/>
          <p:nvPr/>
        </p:nvSpPr>
        <p:spPr>
          <a:xfrm>
            <a:off x="803775" y="11238761"/>
            <a:ext cx="317500" cy="369332"/>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加算記号 49">
            <a:extLst>
              <a:ext uri="{FF2B5EF4-FFF2-40B4-BE49-F238E27FC236}">
                <a16:creationId xmlns:a16="http://schemas.microsoft.com/office/drawing/2014/main" id="{7C0CB3B7-C6E6-B3B0-7D2E-55E9CC826751}"/>
              </a:ext>
            </a:extLst>
          </p:cNvPr>
          <p:cNvSpPr/>
          <p:nvPr/>
        </p:nvSpPr>
        <p:spPr>
          <a:xfrm>
            <a:off x="803775" y="10306595"/>
            <a:ext cx="317500" cy="369332"/>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 name="表 7">
            <a:extLst>
              <a:ext uri="{FF2B5EF4-FFF2-40B4-BE49-F238E27FC236}">
                <a16:creationId xmlns:a16="http://schemas.microsoft.com/office/drawing/2014/main" id="{BE391B6E-A45E-EF7B-DF7F-3B290214AE26}"/>
              </a:ext>
            </a:extLst>
          </p:cNvPr>
          <p:cNvGraphicFramePr>
            <a:graphicFrameLocks noGrp="1"/>
          </p:cNvGraphicFramePr>
          <p:nvPr>
            <p:extLst>
              <p:ext uri="{D42A27DB-BD31-4B8C-83A1-F6EECF244321}">
                <p14:modId xmlns:p14="http://schemas.microsoft.com/office/powerpoint/2010/main" val="3883977633"/>
              </p:ext>
            </p:extLst>
          </p:nvPr>
        </p:nvGraphicFramePr>
        <p:xfrm>
          <a:off x="2420314" y="10562689"/>
          <a:ext cx="4371068" cy="1602941"/>
        </p:xfrm>
        <a:graphic>
          <a:graphicData uri="http://schemas.openxmlformats.org/drawingml/2006/table">
            <a:tbl>
              <a:tblPr firstRow="1" bandRow="1">
                <a:tableStyleId>{5940675A-B579-460E-94D1-54222C63F5DA}</a:tableStyleId>
              </a:tblPr>
              <a:tblGrid>
                <a:gridCol w="363423">
                  <a:extLst>
                    <a:ext uri="{9D8B030D-6E8A-4147-A177-3AD203B41FA5}">
                      <a16:colId xmlns:a16="http://schemas.microsoft.com/office/drawing/2014/main" val="141532644"/>
                    </a:ext>
                  </a:extLst>
                </a:gridCol>
                <a:gridCol w="4007645">
                  <a:extLst>
                    <a:ext uri="{9D8B030D-6E8A-4147-A177-3AD203B41FA5}">
                      <a16:colId xmlns:a16="http://schemas.microsoft.com/office/drawing/2014/main" val="1911994720"/>
                    </a:ext>
                  </a:extLst>
                </a:gridCol>
              </a:tblGrid>
              <a:tr h="773373">
                <a:tc rowSpan="2">
                  <a:txBody>
                    <a:bodyPr/>
                    <a:lstStyle/>
                    <a:p>
                      <a:r>
                        <a:rPr kumimoji="1" lang="ja-JP" altLang="en-US" sz="1200" dirty="0"/>
                        <a:t>事故惹起運転者とは</a:t>
                      </a:r>
                      <a:endParaRPr kumimoji="1" lang="ja-JP" altLang="en-US" dirty="0"/>
                    </a:p>
                  </a:txBody>
                  <a:tcPr vert="eaVert"/>
                </a:tc>
                <a:tc>
                  <a:txBody>
                    <a:bodyPr/>
                    <a:lstStyle/>
                    <a:p>
                      <a:r>
                        <a:rPr kumimoji="1" lang="ja-JP" altLang="en-US" sz="1200" dirty="0"/>
                        <a:t>死者又は重傷者が生じた交通事故を引き起こした運転者</a:t>
                      </a:r>
                      <a:endParaRPr kumimoji="1" lang="ja-JP" altLang="en-US" dirty="0"/>
                    </a:p>
                  </a:txBody>
                  <a:tcPr anchor="ctr"/>
                </a:tc>
                <a:extLst>
                  <a:ext uri="{0D108BD9-81ED-4DB2-BD59-A6C34878D82A}">
                    <a16:rowId xmlns:a16="http://schemas.microsoft.com/office/drawing/2014/main" val="3471674033"/>
                  </a:ext>
                </a:extLst>
              </a:tr>
              <a:tr h="829568">
                <a:tc vMerge="1">
                  <a:txBody>
                    <a:bodyPr/>
                    <a:lstStyle/>
                    <a:p>
                      <a:endParaRPr kumimoji="1" lang="ja-JP" altLang="en-US" dirty="0"/>
                    </a:p>
                  </a:txBody>
                  <a:tcPr/>
                </a:tc>
                <a:tc>
                  <a:txBody>
                    <a:bodyPr/>
                    <a:lstStyle/>
                    <a:p>
                      <a:r>
                        <a:rPr kumimoji="1" lang="ja-JP" altLang="en-US" sz="1200" dirty="0"/>
                        <a:t>軽傷者が生じた事故を引き起こし、かつ、当該事故前の３年間に交通事故を引き起こしたことがある運転者</a:t>
                      </a:r>
                      <a:endParaRPr kumimoji="1" lang="ja-JP" altLang="en-US" dirty="0"/>
                    </a:p>
                  </a:txBody>
                  <a:tcPr anchor="ctr"/>
                </a:tc>
                <a:extLst>
                  <a:ext uri="{0D108BD9-81ED-4DB2-BD59-A6C34878D82A}">
                    <a16:rowId xmlns:a16="http://schemas.microsoft.com/office/drawing/2014/main" val="1416523938"/>
                  </a:ext>
                </a:extLst>
              </a:tr>
            </a:tbl>
          </a:graphicData>
        </a:graphic>
      </p:graphicFrame>
      <p:graphicFrame>
        <p:nvGraphicFramePr>
          <p:cNvPr id="9" name="表 9">
            <a:extLst>
              <a:ext uri="{FF2B5EF4-FFF2-40B4-BE49-F238E27FC236}">
                <a16:creationId xmlns:a16="http://schemas.microsoft.com/office/drawing/2014/main" id="{B432CB10-CBB1-05B4-9EE5-0918C149964D}"/>
              </a:ext>
            </a:extLst>
          </p:cNvPr>
          <p:cNvGraphicFramePr>
            <a:graphicFrameLocks noGrp="1"/>
          </p:cNvGraphicFramePr>
          <p:nvPr>
            <p:extLst>
              <p:ext uri="{D42A27DB-BD31-4B8C-83A1-F6EECF244321}">
                <p14:modId xmlns:p14="http://schemas.microsoft.com/office/powerpoint/2010/main" val="1951500155"/>
              </p:ext>
            </p:extLst>
          </p:nvPr>
        </p:nvGraphicFramePr>
        <p:xfrm>
          <a:off x="2408373" y="8521885"/>
          <a:ext cx="4383009" cy="1920240"/>
        </p:xfrm>
        <a:graphic>
          <a:graphicData uri="http://schemas.openxmlformats.org/drawingml/2006/table">
            <a:tbl>
              <a:tblPr firstRow="1" bandRow="1">
                <a:tableStyleId>{5940675A-B579-460E-94D1-54222C63F5DA}</a:tableStyleId>
              </a:tblPr>
              <a:tblGrid>
                <a:gridCol w="365529">
                  <a:extLst>
                    <a:ext uri="{9D8B030D-6E8A-4147-A177-3AD203B41FA5}">
                      <a16:colId xmlns:a16="http://schemas.microsoft.com/office/drawing/2014/main" val="2200044979"/>
                    </a:ext>
                  </a:extLst>
                </a:gridCol>
                <a:gridCol w="4017480">
                  <a:extLst>
                    <a:ext uri="{9D8B030D-6E8A-4147-A177-3AD203B41FA5}">
                      <a16:colId xmlns:a16="http://schemas.microsoft.com/office/drawing/2014/main" val="3373779050"/>
                    </a:ext>
                  </a:extLst>
                </a:gridCol>
              </a:tblGrid>
              <a:tr h="441825">
                <a:tc rowSpan="3">
                  <a:txBody>
                    <a:bodyPr/>
                    <a:lstStyle/>
                    <a:p>
                      <a:r>
                        <a:rPr lang="ja-JP" altLang="en-US" sz="1200" dirty="0"/>
                        <a:t>健康診断</a:t>
                      </a:r>
                      <a:r>
                        <a:rPr lang="en-US" altLang="ja-JP" sz="1200" dirty="0"/>
                        <a:t>(</a:t>
                      </a:r>
                      <a:r>
                        <a:rPr lang="ja-JP" altLang="en-US" sz="1200" dirty="0"/>
                        <a:t>雇入時</a:t>
                      </a:r>
                      <a:r>
                        <a:rPr lang="en-US" altLang="ja-JP" sz="1200" dirty="0"/>
                        <a:t>)</a:t>
                      </a:r>
                      <a:endParaRPr lang="ja-JP" altLang="en-US" sz="1200" dirty="0"/>
                    </a:p>
                  </a:txBody>
                  <a:tcPr vert="eaVert" anchor="ctr" anchorCtr="1"/>
                </a:tc>
                <a:tc>
                  <a:txBody>
                    <a:bodyPr/>
                    <a:lstStyle/>
                    <a:p>
                      <a:r>
                        <a:rPr lang="ja-JP" altLang="en-US" dirty="0">
                          <a:latin typeface="+mn-ea"/>
                          <a:ea typeface="+mn-ea"/>
                        </a:rPr>
                        <a:t>診断項目は１１項目あり、省略は認められない。</a:t>
                      </a:r>
                      <a:endParaRPr lang="en-US" altLang="ja-JP" dirty="0">
                        <a:latin typeface="+mn-ea"/>
                        <a:ea typeface="+mn-ea"/>
                      </a:endParaRPr>
                    </a:p>
                    <a:p>
                      <a:r>
                        <a:rPr lang="en-US" altLang="ja-JP" dirty="0">
                          <a:latin typeface="游ゴシック" panose="020B0400000000000000" pitchFamily="50" charset="-128"/>
                          <a:ea typeface="游ゴシック" panose="020B0400000000000000" pitchFamily="50" charset="-128"/>
                        </a:rPr>
                        <a:t>※</a:t>
                      </a:r>
                      <a:r>
                        <a:rPr lang="zh-TW" altLang="en-US" dirty="0">
                          <a:latin typeface="游ゴシック" panose="020B0400000000000000" pitchFamily="50" charset="-128"/>
                          <a:ea typeface="游ゴシック" panose="020B0400000000000000" pitchFamily="50" charset="-128"/>
                        </a:rPr>
                        <a:t>労働安全衛生規則第</a:t>
                      </a:r>
                      <a:r>
                        <a:rPr lang="en-US" altLang="zh-TW" dirty="0">
                          <a:latin typeface="游ゴシック" panose="020B0400000000000000" pitchFamily="50" charset="-128"/>
                          <a:ea typeface="游ゴシック" panose="020B0400000000000000" pitchFamily="50" charset="-128"/>
                        </a:rPr>
                        <a:t>43</a:t>
                      </a:r>
                      <a:r>
                        <a:rPr lang="zh-TW" altLang="en-US" dirty="0">
                          <a:latin typeface="游ゴシック" panose="020B0400000000000000" pitchFamily="50" charset="-128"/>
                          <a:ea typeface="游ゴシック" panose="020B0400000000000000" pitchFamily="50" charset="-128"/>
                        </a:rPr>
                        <a:t>条</a:t>
                      </a:r>
                      <a:endParaRPr lang="ja-JP" altLang="en-US"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3301902440"/>
                  </a:ext>
                </a:extLst>
              </a:tr>
              <a:tr h="622572">
                <a:tc vMerge="1">
                  <a:txBody>
                    <a:bodyPr/>
                    <a:lstStyle/>
                    <a:p>
                      <a:endParaRPr kumimoji="1" lang="ja-JP" altLang="en-US"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実施時期は雇入れ前</a:t>
                      </a:r>
                      <a:r>
                        <a:rPr kumimoji="1" lang="en-US" altLang="ja-JP" sz="1350" b="0" i="0" kern="1200" dirty="0">
                          <a:solidFill>
                            <a:schemeClr val="tx1"/>
                          </a:solidFill>
                          <a:effectLst/>
                          <a:latin typeface="+mn-lt"/>
                          <a:ea typeface="+mn-ea"/>
                          <a:cs typeface="+mn-cs"/>
                        </a:rPr>
                        <a:t>3</a:t>
                      </a:r>
                      <a:r>
                        <a:rPr kumimoji="1" lang="ja-JP" altLang="en-US" sz="1350" b="0" i="0" kern="1200" dirty="0">
                          <a:solidFill>
                            <a:schemeClr val="tx1"/>
                          </a:solidFill>
                          <a:effectLst/>
                          <a:latin typeface="+mn-lt"/>
                          <a:ea typeface="+mn-ea"/>
                          <a:cs typeface="+mn-cs"/>
                        </a:rPr>
                        <a:t>ヶ月以内</a:t>
                      </a:r>
                      <a:r>
                        <a:rPr kumimoji="1" lang="ja-JP" altLang="en-US" dirty="0"/>
                        <a:t>または</a:t>
                      </a:r>
                      <a:r>
                        <a:rPr kumimoji="1" lang="ja-JP" altLang="en-US" sz="1350" b="0" i="0" kern="1200" dirty="0">
                          <a:solidFill>
                            <a:schemeClr val="tx1"/>
                          </a:solidFill>
                          <a:effectLst/>
                          <a:latin typeface="+mn-lt"/>
                          <a:ea typeface="+mn-ea"/>
                          <a:cs typeface="+mn-cs"/>
                        </a:rPr>
                        <a:t>入社直後</a:t>
                      </a:r>
                      <a:r>
                        <a:rPr kumimoji="1" lang="en-US" altLang="ja-JP" sz="1350" b="0" i="0" kern="1200" dirty="0">
                          <a:solidFill>
                            <a:schemeClr val="tx1"/>
                          </a:solidFill>
                          <a:effectLst/>
                          <a:latin typeface="+mn-lt"/>
                          <a:ea typeface="+mn-ea"/>
                          <a:cs typeface="+mn-cs"/>
                        </a:rPr>
                        <a:t>1</a:t>
                      </a:r>
                      <a:r>
                        <a:rPr kumimoji="1" lang="ja-JP" altLang="en-US" sz="1350" b="0" i="0" kern="1200" dirty="0">
                          <a:solidFill>
                            <a:schemeClr val="tx1"/>
                          </a:solidFill>
                          <a:effectLst/>
                          <a:latin typeface="+mn-lt"/>
                          <a:ea typeface="+mn-ea"/>
                          <a:cs typeface="+mn-cs"/>
                        </a:rPr>
                        <a:t>ヶ月程度</a:t>
                      </a:r>
                      <a:endParaRPr kumimoji="1" lang="en-US" altLang="ja-JP" dirty="0"/>
                    </a:p>
                    <a:p>
                      <a:r>
                        <a:rPr kumimoji="1" lang="en-US" altLang="ja-JP" sz="1350" b="0" i="0" kern="1200" dirty="0">
                          <a:solidFill>
                            <a:schemeClr val="tx1"/>
                          </a:solidFill>
                          <a:effectLst/>
                          <a:latin typeface="+mn-lt"/>
                          <a:ea typeface="+mn-ea"/>
                          <a:cs typeface="+mn-cs"/>
                        </a:rPr>
                        <a:t>※</a:t>
                      </a:r>
                      <a:r>
                        <a:rPr kumimoji="1" lang="ja-JP" altLang="en-US" sz="1350" b="0" i="0" kern="1200" dirty="0">
                          <a:solidFill>
                            <a:schemeClr val="tx1"/>
                          </a:solidFill>
                          <a:effectLst/>
                          <a:latin typeface="+mn-lt"/>
                          <a:ea typeface="+mn-ea"/>
                          <a:cs typeface="+mn-cs"/>
                        </a:rPr>
                        <a:t>通達（昭和</a:t>
                      </a:r>
                      <a:r>
                        <a:rPr kumimoji="1" lang="en-US" altLang="ja-JP" sz="1350" b="0" i="0" kern="1200" dirty="0">
                          <a:solidFill>
                            <a:schemeClr val="tx1"/>
                          </a:solidFill>
                          <a:effectLst/>
                          <a:latin typeface="+mn-lt"/>
                          <a:ea typeface="+mn-ea"/>
                          <a:cs typeface="+mn-cs"/>
                        </a:rPr>
                        <a:t>23</a:t>
                      </a:r>
                      <a:r>
                        <a:rPr kumimoji="1" lang="ja-JP" altLang="en-US" sz="1350" b="0" i="0" kern="1200" dirty="0">
                          <a:solidFill>
                            <a:schemeClr val="tx1"/>
                          </a:solidFill>
                          <a:effectLst/>
                          <a:latin typeface="+mn-lt"/>
                          <a:ea typeface="+mn-ea"/>
                          <a:cs typeface="+mn-cs"/>
                        </a:rPr>
                        <a:t>年</a:t>
                      </a:r>
                      <a:r>
                        <a:rPr kumimoji="1" lang="en-US" altLang="ja-JP" sz="1350" b="0" i="0" kern="1200" dirty="0">
                          <a:solidFill>
                            <a:schemeClr val="tx1"/>
                          </a:solidFill>
                          <a:effectLst/>
                          <a:latin typeface="+mn-lt"/>
                          <a:ea typeface="+mn-ea"/>
                          <a:cs typeface="+mn-cs"/>
                        </a:rPr>
                        <a:t>1.16</a:t>
                      </a:r>
                      <a:r>
                        <a:rPr kumimoji="1" lang="ja-JP" altLang="en-US" sz="1350" b="0" i="0" kern="1200" dirty="0">
                          <a:solidFill>
                            <a:schemeClr val="tx1"/>
                          </a:solidFill>
                          <a:effectLst/>
                          <a:latin typeface="+mn-lt"/>
                          <a:ea typeface="+mn-ea"/>
                          <a:cs typeface="+mn-cs"/>
                        </a:rPr>
                        <a:t>基発第</a:t>
                      </a:r>
                      <a:r>
                        <a:rPr kumimoji="1" lang="en-US" altLang="ja-JP" sz="1350" b="0" i="0" kern="1200" dirty="0">
                          <a:solidFill>
                            <a:schemeClr val="tx1"/>
                          </a:solidFill>
                          <a:effectLst/>
                          <a:latin typeface="+mn-lt"/>
                          <a:ea typeface="+mn-ea"/>
                          <a:cs typeface="+mn-cs"/>
                        </a:rPr>
                        <a:t>83</a:t>
                      </a:r>
                      <a:r>
                        <a:rPr kumimoji="1" lang="ja-JP" altLang="en-US" sz="1350" b="0" i="0" kern="1200" dirty="0">
                          <a:solidFill>
                            <a:schemeClr val="tx1"/>
                          </a:solidFill>
                          <a:effectLst/>
                          <a:latin typeface="+mn-lt"/>
                          <a:ea typeface="+mn-ea"/>
                          <a:cs typeface="+mn-cs"/>
                        </a:rPr>
                        <a:t>号）</a:t>
                      </a:r>
                      <a:endParaRPr kumimoji="1" lang="en-US" altLang="ja-JP" dirty="0"/>
                    </a:p>
                  </a:txBody>
                  <a:tcPr/>
                </a:tc>
                <a:extLst>
                  <a:ext uri="{0D108BD9-81ED-4DB2-BD59-A6C34878D82A}">
                    <a16:rowId xmlns:a16="http://schemas.microsoft.com/office/drawing/2014/main" val="1409232608"/>
                  </a:ext>
                </a:extLst>
              </a:tr>
              <a:tr h="622572">
                <a:tc vMerge="1">
                  <a:txBody>
                    <a:bodyPr/>
                    <a:lstStyle/>
                    <a:p>
                      <a:endParaRPr kumimoji="1" lang="ja-JP" altLang="en-US"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健康診断個人票（様式第５号）を作成し、保存すること。期間は５年間</a:t>
                      </a:r>
                      <a:r>
                        <a:rPr lang="en-US" altLang="ja-JP" dirty="0">
                          <a:latin typeface="游ゴシック" panose="020B0400000000000000" pitchFamily="50" charset="-128"/>
                          <a:ea typeface="+mn-ea"/>
                        </a:rPr>
                        <a:t>※</a:t>
                      </a:r>
                      <a:r>
                        <a:rPr lang="zh-TW" altLang="en-US" dirty="0">
                          <a:latin typeface="游ゴシック" panose="020B0400000000000000" pitchFamily="50" charset="-128"/>
                          <a:ea typeface="游ゴシック" panose="020B0400000000000000" pitchFamily="50" charset="-128"/>
                        </a:rPr>
                        <a:t>労働安全衛生規則第</a:t>
                      </a:r>
                      <a:r>
                        <a:rPr lang="en-US" altLang="ja-JP" dirty="0">
                          <a:latin typeface="游ゴシック" panose="020B0400000000000000" pitchFamily="50" charset="-128"/>
                          <a:ea typeface="游ゴシック" panose="020B0400000000000000" pitchFamily="50" charset="-128"/>
                        </a:rPr>
                        <a:t>51</a:t>
                      </a:r>
                      <a:r>
                        <a:rPr lang="zh-TW" altLang="en-US" dirty="0">
                          <a:latin typeface="游ゴシック" panose="020B0400000000000000" pitchFamily="50" charset="-128"/>
                          <a:ea typeface="游ゴシック" panose="020B0400000000000000" pitchFamily="50" charset="-128"/>
                        </a:rPr>
                        <a:t>条</a:t>
                      </a:r>
                      <a:endParaRPr lang="ja-JP" altLang="en-US" dirty="0">
                        <a:latin typeface="游ゴシック" panose="020B0400000000000000" pitchFamily="50" charset="-128"/>
                        <a:ea typeface="+mn-ea"/>
                      </a:endParaRPr>
                    </a:p>
                    <a:p>
                      <a:endParaRPr kumimoji="1" lang="ja-JP" altLang="en-US" dirty="0"/>
                    </a:p>
                  </a:txBody>
                  <a:tcPr/>
                </a:tc>
                <a:extLst>
                  <a:ext uri="{0D108BD9-81ED-4DB2-BD59-A6C34878D82A}">
                    <a16:rowId xmlns:a16="http://schemas.microsoft.com/office/drawing/2014/main" val="3871882993"/>
                  </a:ext>
                </a:extLst>
              </a:tr>
            </a:tbl>
          </a:graphicData>
        </a:graphic>
      </p:graphicFrame>
    </p:spTree>
    <p:extLst>
      <p:ext uri="{BB962C8B-B14F-4D97-AF65-F5344CB8AC3E}">
        <p14:creationId xmlns:p14="http://schemas.microsoft.com/office/powerpoint/2010/main" val="1057650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 12">
            <a:extLst>
              <a:ext uri="{FF2B5EF4-FFF2-40B4-BE49-F238E27FC236}">
                <a16:creationId xmlns:a16="http://schemas.microsoft.com/office/drawing/2014/main" id="{E2D2FFB2-3074-EAD9-A987-792EB8198E93}"/>
              </a:ext>
            </a:extLst>
          </p:cNvPr>
          <p:cNvGraphicFramePr>
            <a:graphicFrameLocks noGrp="1"/>
          </p:cNvGraphicFramePr>
          <p:nvPr>
            <p:extLst>
              <p:ext uri="{D42A27DB-BD31-4B8C-83A1-F6EECF244321}">
                <p14:modId xmlns:p14="http://schemas.microsoft.com/office/powerpoint/2010/main" val="2011248190"/>
              </p:ext>
            </p:extLst>
          </p:nvPr>
        </p:nvGraphicFramePr>
        <p:xfrm>
          <a:off x="203200" y="64934"/>
          <a:ext cx="6302829" cy="4222586"/>
        </p:xfrm>
        <a:graphic>
          <a:graphicData uri="http://schemas.openxmlformats.org/drawingml/2006/table">
            <a:tbl>
              <a:tblPr firstRow="1" bandRow="1">
                <a:tableStyleId>{2D5ABB26-0587-4C30-8999-92F81FD0307C}</a:tableStyleId>
              </a:tblPr>
              <a:tblGrid>
                <a:gridCol w="1439655">
                  <a:extLst>
                    <a:ext uri="{9D8B030D-6E8A-4147-A177-3AD203B41FA5}">
                      <a16:colId xmlns:a16="http://schemas.microsoft.com/office/drawing/2014/main" val="4023101661"/>
                    </a:ext>
                  </a:extLst>
                </a:gridCol>
                <a:gridCol w="1916326">
                  <a:extLst>
                    <a:ext uri="{9D8B030D-6E8A-4147-A177-3AD203B41FA5}">
                      <a16:colId xmlns:a16="http://schemas.microsoft.com/office/drawing/2014/main" val="639331049"/>
                    </a:ext>
                  </a:extLst>
                </a:gridCol>
                <a:gridCol w="2946848">
                  <a:extLst>
                    <a:ext uri="{9D8B030D-6E8A-4147-A177-3AD203B41FA5}">
                      <a16:colId xmlns:a16="http://schemas.microsoft.com/office/drawing/2014/main" val="398542516"/>
                    </a:ext>
                  </a:extLst>
                </a:gridCol>
              </a:tblGrid>
              <a:tr h="334558">
                <a:tc gridSpan="3">
                  <a:txBody>
                    <a:bodyPr/>
                    <a:lstStyle/>
                    <a:p>
                      <a:r>
                        <a:rPr kumimoji="1" lang="ja-JP" altLang="en-US" sz="1400" b="1" dirty="0"/>
                        <a:t>運転記録証明書の申請手続きについて</a:t>
                      </a:r>
                    </a:p>
                  </a:txBody>
                  <a:tcPr>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2041280338"/>
                  </a:ext>
                </a:extLst>
              </a:tr>
              <a:tr h="334558">
                <a:tc>
                  <a:txBody>
                    <a:bodyPr/>
                    <a:lstStyle/>
                    <a:p>
                      <a:r>
                        <a:rPr kumimoji="1" lang="ja-JP" altLang="en-US" dirty="0"/>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運転免許センター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警察署又は最寄りの交番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8116058"/>
                  </a:ext>
                </a:extLst>
              </a:tr>
              <a:tr h="311643">
                <a:tc rowSpan="4">
                  <a:txBody>
                    <a:bodyPr/>
                    <a:lstStyle/>
                    <a:p>
                      <a:r>
                        <a:rPr kumimoji="1" lang="ja-JP" altLang="en-US" dirty="0"/>
                        <a:t>受付時間等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月曜日から金曜日</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6763367"/>
                  </a:ext>
                </a:extLst>
              </a:tr>
              <a:tr h="453716">
                <a:tc vMerge="1">
                  <a:txBody>
                    <a:bodyPr/>
                    <a:lstStyle/>
                    <a:p>
                      <a:endParaRPr kumimoji="1" lang="ja-JP" altLang="en-US" dirty="0"/>
                    </a:p>
                  </a:txBody>
                  <a:tcPr/>
                </a:tc>
                <a:tc gridSpan="2">
                  <a:txBody>
                    <a:bodyPr/>
                    <a:lstStyle/>
                    <a:p>
                      <a:r>
                        <a:rPr kumimoji="1" lang="ja-JP" altLang="en-US" dirty="0"/>
                        <a:t>土曜日、日曜日、祝日、年末年始の休日は手続き出来ません。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extLst>
                  <a:ext uri="{0D108BD9-81ED-4DB2-BD59-A6C34878D82A}">
                    <a16:rowId xmlns:a16="http://schemas.microsoft.com/office/drawing/2014/main" val="1646568832"/>
                  </a:ext>
                </a:extLst>
              </a:tr>
              <a:tr h="334558">
                <a:tc vMerge="1">
                  <a:txBody>
                    <a:bodyPr/>
                    <a:lstStyle/>
                    <a:p>
                      <a:endParaRPr kumimoji="1" lang="ja-JP" altLang="en-US" dirty="0"/>
                    </a:p>
                  </a:txBody>
                  <a:tcPr/>
                </a:tc>
                <a:tc>
                  <a:txBody>
                    <a:bodyPr/>
                    <a:lstStyle/>
                    <a:p>
                      <a:r>
                        <a:rPr kumimoji="1" lang="ja-JP" altLang="en-US" dirty="0"/>
                        <a:t>午前</a:t>
                      </a:r>
                      <a:r>
                        <a:rPr kumimoji="1" lang="en-US" altLang="ja-JP" dirty="0"/>
                        <a:t>8:30-11:00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午前</a:t>
                      </a:r>
                      <a:r>
                        <a:rPr kumimoji="1" lang="en-US" altLang="ja-JP" dirty="0"/>
                        <a:t>8:30-12:00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3128037"/>
                  </a:ext>
                </a:extLst>
              </a:tr>
              <a:tr h="334558">
                <a:tc vMerge="1">
                  <a:txBody>
                    <a:bodyPr/>
                    <a:lstStyle/>
                    <a:p>
                      <a:endParaRPr kumimoji="1" lang="ja-JP" altLang="en-US" dirty="0"/>
                    </a:p>
                  </a:txBody>
                  <a:tcPr/>
                </a:tc>
                <a:tc>
                  <a:txBody>
                    <a:bodyPr/>
                    <a:lstStyle/>
                    <a:p>
                      <a:r>
                        <a:rPr kumimoji="1" lang="ja-JP" altLang="en-US" dirty="0"/>
                        <a:t>午後</a:t>
                      </a:r>
                      <a:r>
                        <a:rPr kumimoji="1" lang="en-US" altLang="ja-JP" dirty="0"/>
                        <a:t>1:00-4:00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午後</a:t>
                      </a:r>
                      <a:r>
                        <a:rPr kumimoji="1" lang="en-US" altLang="ja-JP" dirty="0"/>
                        <a:t>1:00-4:00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5562111"/>
                  </a:ext>
                </a:extLst>
              </a:tr>
              <a:tr h="334558">
                <a:tc>
                  <a:txBody>
                    <a:bodyPr/>
                    <a:lstStyle/>
                    <a:p>
                      <a:r>
                        <a:rPr kumimoji="1" lang="ja-JP" altLang="en-US" dirty="0"/>
                        <a:t>交付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即日交付</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後日交付</a:t>
                      </a:r>
                      <a:r>
                        <a:rPr kumimoji="1" lang="en-US" altLang="ja-JP" dirty="0"/>
                        <a:t>(</a:t>
                      </a:r>
                      <a:r>
                        <a:rPr kumimoji="1" lang="ja-JP" altLang="en-US" dirty="0"/>
                        <a:t>約２週間後</a:t>
                      </a:r>
                      <a:r>
                        <a:rPr kumimoji="1" lang="en-US" altLang="ja-JP" dirty="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4080485"/>
                  </a:ext>
                </a:extLst>
              </a:tr>
              <a:tr h="453716">
                <a:tc>
                  <a:txBody>
                    <a:bodyPr/>
                    <a:lstStyle/>
                    <a:p>
                      <a:r>
                        <a:rPr kumimoji="1" lang="ja-JP" altLang="en-US" dirty="0"/>
                        <a:t>必要なもの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kumimoji="1" lang="ja-JP" altLang="en-US" dirty="0"/>
                        <a:t>問い合わせ時にご確認下さい。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extLst>
                  <a:ext uri="{0D108BD9-81ED-4DB2-BD59-A6C34878D82A}">
                    <a16:rowId xmlns:a16="http://schemas.microsoft.com/office/drawing/2014/main" val="2124120113"/>
                  </a:ext>
                </a:extLst>
              </a:tr>
              <a:tr h="453716">
                <a:tc rowSpan="2">
                  <a:txBody>
                    <a:bodyPr/>
                    <a:lstStyle/>
                    <a:p>
                      <a:r>
                        <a:rPr kumimoji="1" lang="ja-JP" altLang="en-US" dirty="0"/>
                        <a:t>問い合わせ先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kumimoji="1" lang="ja-JP" altLang="en-US" dirty="0"/>
                        <a:t>運転免許センター　</a:t>
                      </a:r>
                      <a:r>
                        <a:rPr kumimoji="1" lang="en-US" altLang="ja-JP" dirty="0"/>
                        <a:t>TEL 018-824-3738</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66674941"/>
                  </a:ext>
                </a:extLst>
              </a:tr>
              <a:tr h="542447">
                <a:tc vMerge="1">
                  <a:txBody>
                    <a:bodyPr/>
                    <a:lstStyle/>
                    <a:p>
                      <a:endParaRPr kumimoji="1" lang="ja-JP" altLang="en-US" dirty="0"/>
                    </a:p>
                  </a:txBody>
                  <a:tcPr/>
                </a:tc>
                <a:tc gridSpan="2">
                  <a:txBody>
                    <a:bodyPr/>
                    <a:lstStyle/>
                    <a:p>
                      <a:r>
                        <a:rPr kumimoji="1" lang="ja-JP" altLang="en-US" dirty="0"/>
                        <a:t>または最寄りの警察署</a:t>
                      </a:r>
                      <a:r>
                        <a:rPr kumimoji="1" lang="en-US" altLang="ja-JP" dirty="0"/>
                        <a:t>(</a:t>
                      </a:r>
                      <a:r>
                        <a:rPr kumimoji="1" lang="ja-JP" altLang="en-US" dirty="0"/>
                        <a:t>免許受付まで</a:t>
                      </a:r>
                      <a:r>
                        <a:rPr kumimoji="1" lang="en-US" altLang="ja-JP" dirty="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105308660"/>
                  </a:ext>
                </a:extLst>
              </a:tr>
              <a:tr h="334558">
                <a:tc gridSpan="3">
                  <a:txBody>
                    <a:bodyPr/>
                    <a:lstStyle/>
                    <a:p>
                      <a:r>
                        <a:rPr kumimoji="1" lang="ja-JP" altLang="en-US" dirty="0">
                          <a:hlinkClick r:id="rId3"/>
                        </a:rPr>
                        <a:t>運転経歴証明書の申請手続きについて</a:t>
                      </a:r>
                      <a:r>
                        <a:rPr kumimoji="1" lang="en-US" altLang="ja-JP" dirty="0">
                          <a:hlinkClick r:id="rId3"/>
                        </a:rPr>
                        <a:t>(</a:t>
                      </a:r>
                      <a:r>
                        <a:rPr kumimoji="1" lang="ja-JP" altLang="en-US" dirty="0">
                          <a:hlinkClick r:id="rId3"/>
                        </a:rPr>
                        <a:t>リンク有り</a:t>
                      </a:r>
                      <a:r>
                        <a:rPr kumimoji="1" lang="en-US" altLang="ja-JP" dirty="0">
                          <a:hlinkClick r:id="rId3"/>
                        </a:rPr>
                        <a:t>)</a:t>
                      </a:r>
                      <a:endParaRPr kumimoji="1" lang="ja-JP" altLang="en-US" dirty="0"/>
                    </a:p>
                  </a:txBody>
                  <a:tcPr>
                    <a:lnT w="12700" cap="flat" cmpd="sng" algn="ctr">
                      <a:solidFill>
                        <a:schemeClr val="tx1"/>
                      </a:solidFill>
                      <a:prstDash val="solid"/>
                      <a:round/>
                      <a:headEnd type="none" w="med" len="med"/>
                      <a:tailEnd type="none" w="med" len="med"/>
                    </a:lnT>
                  </a:tcPr>
                </a:tc>
                <a:tc hMerge="1">
                  <a:txBody>
                    <a:bodyPr/>
                    <a:lstStyle/>
                    <a:p>
                      <a:endParaRPr kumimoji="1" lang="ja-JP" altLang="en-US" dirty="0"/>
                    </a:p>
                  </a:txBody>
                  <a:tcPr/>
                </a:tc>
                <a:tc hMerge="1">
                  <a:txBody>
                    <a:bodyPr/>
                    <a:lstStyle/>
                    <a:p>
                      <a:endParaRPr kumimoji="1" lang="ja-JP" altLang="en-US"/>
                    </a:p>
                  </a:txBody>
                  <a:tcPr/>
                </a:tc>
                <a:extLst>
                  <a:ext uri="{0D108BD9-81ED-4DB2-BD59-A6C34878D82A}">
                    <a16:rowId xmlns:a16="http://schemas.microsoft.com/office/drawing/2014/main" val="1224863536"/>
                  </a:ext>
                </a:extLst>
              </a:tr>
            </a:tbl>
          </a:graphicData>
        </a:graphic>
      </p:graphicFrame>
      <p:graphicFrame>
        <p:nvGraphicFramePr>
          <p:cNvPr id="17" name="表 17">
            <a:extLst>
              <a:ext uri="{FF2B5EF4-FFF2-40B4-BE49-F238E27FC236}">
                <a16:creationId xmlns:a16="http://schemas.microsoft.com/office/drawing/2014/main" id="{0F8A9C30-9512-4DFA-D707-07E55C8FA2A2}"/>
              </a:ext>
            </a:extLst>
          </p:cNvPr>
          <p:cNvGraphicFramePr>
            <a:graphicFrameLocks noGrp="1"/>
          </p:cNvGraphicFramePr>
          <p:nvPr>
            <p:extLst>
              <p:ext uri="{D42A27DB-BD31-4B8C-83A1-F6EECF244321}">
                <p14:modId xmlns:p14="http://schemas.microsoft.com/office/powerpoint/2010/main" val="3530858216"/>
              </p:ext>
            </p:extLst>
          </p:nvPr>
        </p:nvGraphicFramePr>
        <p:xfrm>
          <a:off x="203199" y="4287520"/>
          <a:ext cx="6302829" cy="2430780"/>
        </p:xfrm>
        <a:graphic>
          <a:graphicData uri="http://schemas.openxmlformats.org/drawingml/2006/table">
            <a:tbl>
              <a:tblPr firstRow="1" bandRow="1">
                <a:tableStyleId>{5940675A-B579-460E-94D1-54222C63F5DA}</a:tableStyleId>
              </a:tblPr>
              <a:tblGrid>
                <a:gridCol w="6302829">
                  <a:extLst>
                    <a:ext uri="{9D8B030D-6E8A-4147-A177-3AD203B41FA5}">
                      <a16:colId xmlns:a16="http://schemas.microsoft.com/office/drawing/2014/main" val="1786942764"/>
                    </a:ext>
                  </a:extLst>
                </a:gridCol>
              </a:tblGrid>
              <a:tr h="48359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400" b="1" dirty="0"/>
                        <a:t>適性診断（初任診断・適齢診断・特定診断</a:t>
                      </a:r>
                      <a:r>
                        <a:rPr kumimoji="1" lang="en-US" altLang="ja-JP" sz="1400" b="1" dirty="0"/>
                        <a:t>Ⅰ</a:t>
                      </a:r>
                      <a:r>
                        <a:rPr kumimoji="1" lang="ja-JP" altLang="en-US" sz="1400" b="1" dirty="0"/>
                        <a:t>又は</a:t>
                      </a:r>
                      <a:r>
                        <a:rPr kumimoji="1" lang="en-US" altLang="ja-JP" sz="1400" b="1" dirty="0"/>
                        <a:t>Ⅱ</a:t>
                      </a:r>
                      <a:r>
                        <a:rPr kumimoji="1" lang="ja-JP" altLang="en-US" sz="1400" b="1" dirty="0"/>
                        <a:t>）について</a:t>
                      </a:r>
                      <a:r>
                        <a:rPr kumimoji="1" lang="en-US" altLang="ja-JP" sz="1400" b="1" dirty="0"/>
                        <a:t>(</a:t>
                      </a:r>
                      <a:r>
                        <a:rPr kumimoji="1" lang="ja-JP" altLang="en-US" sz="1400" b="1" dirty="0"/>
                        <a:t>秋田県内</a:t>
                      </a:r>
                      <a:r>
                        <a:rPr kumimoji="1" lang="en-US" altLang="ja-JP" sz="1400" b="1" dirty="0"/>
                        <a:t>)</a:t>
                      </a:r>
                    </a:p>
                    <a:p>
                      <a:endParaRPr kumimoji="1" lang="ja-JP" alt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3776232334"/>
                  </a:ext>
                </a:extLst>
              </a:tr>
              <a:tr h="671265">
                <a:tc>
                  <a:txBody>
                    <a:bodyPr/>
                    <a:lstStyle/>
                    <a:p>
                      <a:r>
                        <a:rPr kumimoji="1" lang="ja-JP" altLang="en-US" b="1" i="1" dirty="0"/>
                        <a:t>・</a:t>
                      </a:r>
                      <a:r>
                        <a:rPr kumimoji="1" lang="ja-JP" altLang="en-US" b="1" i="1" dirty="0">
                          <a:hlinkClick r:id="rId4"/>
                        </a:rPr>
                        <a:t>独立行政法人自動車事故対策機構　秋田支所</a:t>
                      </a:r>
                      <a:r>
                        <a:rPr kumimoji="1" lang="ja-JP" altLang="en-US" b="1" i="1" dirty="0"/>
                        <a:t>（予約制）</a:t>
                      </a:r>
                      <a:endParaRPr kumimoji="1" lang="en-US" altLang="ja-JP" b="1" i="1" dirty="0"/>
                    </a:p>
                    <a:p>
                      <a:r>
                        <a:rPr kumimoji="1" lang="en-US" altLang="ja-JP" dirty="0"/>
                        <a:t>【TEL】018-863-5875  【</a:t>
                      </a:r>
                      <a:r>
                        <a:rPr kumimoji="1" lang="ja-JP" altLang="en-US" dirty="0"/>
                        <a:t>営業日</a:t>
                      </a:r>
                      <a:r>
                        <a:rPr kumimoji="1" lang="en-US" altLang="ja-JP" dirty="0"/>
                        <a:t>】</a:t>
                      </a:r>
                      <a:r>
                        <a:rPr kumimoji="1" lang="ja-JP" altLang="en-US" dirty="0"/>
                        <a:t>平日と</a:t>
                      </a:r>
                      <a:r>
                        <a:rPr lang="ja-JP" altLang="en-US" dirty="0"/>
                        <a:t>毎月第１・第３土曜日</a:t>
                      </a:r>
                      <a:endParaRPr lang="en-US" altLang="ja-JP" dirty="0"/>
                    </a:p>
                    <a:p>
                      <a:endParaRPr kumimoji="1" lang="ja-JP" altLang="en-US" dirty="0"/>
                    </a:p>
                  </a:txBody>
                  <a:tcPr/>
                </a:tc>
                <a:extLst>
                  <a:ext uri="{0D108BD9-81ED-4DB2-BD59-A6C34878D82A}">
                    <a16:rowId xmlns:a16="http://schemas.microsoft.com/office/drawing/2014/main" val="3791577394"/>
                  </a:ext>
                </a:extLst>
              </a:tr>
              <a:tr h="671265">
                <a:tc>
                  <a:txBody>
                    <a:bodyPr/>
                    <a:lstStyle/>
                    <a:p>
                      <a:r>
                        <a:rPr kumimoji="1" lang="ja-JP" altLang="en-US" b="1" i="1" dirty="0"/>
                        <a:t>・</a:t>
                      </a:r>
                      <a:r>
                        <a:rPr kumimoji="1" lang="ja-JP" altLang="en-US" b="1" i="1" dirty="0">
                          <a:hlinkClick r:id="rId5"/>
                        </a:rPr>
                        <a:t>秋田モータースクール</a:t>
                      </a:r>
                      <a:r>
                        <a:rPr kumimoji="1" lang="ja-JP" altLang="en-US" b="1" i="1" dirty="0"/>
                        <a:t>（予約制）</a:t>
                      </a:r>
                      <a:endParaRPr kumimoji="1" lang="en-US" altLang="ja-JP" b="1" i="1" dirty="0"/>
                    </a:p>
                    <a:p>
                      <a:r>
                        <a:rPr kumimoji="1" lang="en-US" altLang="ja-JP" dirty="0"/>
                        <a:t>【TEL】018-864-5515</a:t>
                      </a:r>
                      <a:r>
                        <a:rPr kumimoji="1" lang="ja-JP" altLang="en-US" dirty="0"/>
                        <a:t>  </a:t>
                      </a:r>
                      <a:r>
                        <a:rPr kumimoji="1" lang="en-US" altLang="ja-JP" dirty="0"/>
                        <a:t>【</a:t>
                      </a:r>
                      <a:r>
                        <a:rPr kumimoji="1" lang="ja-JP" altLang="en-US" dirty="0"/>
                        <a:t>営業日</a:t>
                      </a:r>
                      <a:r>
                        <a:rPr kumimoji="1" lang="en-US" altLang="ja-JP" dirty="0"/>
                        <a:t>】</a:t>
                      </a:r>
                      <a:r>
                        <a:rPr kumimoji="1" lang="ja-JP" altLang="en-US" dirty="0"/>
                        <a:t>平日と土日</a:t>
                      </a:r>
                      <a:endParaRPr kumimoji="1" lang="en-US" altLang="ja-JP" dirty="0"/>
                    </a:p>
                    <a:p>
                      <a:endParaRPr kumimoji="1" lang="ja-JP" altLang="en-US" dirty="0"/>
                    </a:p>
                  </a:txBody>
                  <a:tcPr/>
                </a:tc>
                <a:extLst>
                  <a:ext uri="{0D108BD9-81ED-4DB2-BD59-A6C34878D82A}">
                    <a16:rowId xmlns:a16="http://schemas.microsoft.com/office/drawing/2014/main" val="3541618528"/>
                  </a:ext>
                </a:extLst>
              </a:tr>
              <a:tr h="47638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i="1" dirty="0"/>
                        <a:t>※</a:t>
                      </a:r>
                      <a:r>
                        <a:rPr kumimoji="1" lang="ja-JP" altLang="en-US" i="1" dirty="0"/>
                        <a:t>詳細は電話にてご確認下さい。</a:t>
                      </a:r>
                    </a:p>
                    <a:p>
                      <a:endParaRPr kumimoji="1" lang="ja-JP" altLang="en-US" dirty="0"/>
                    </a:p>
                  </a:txBody>
                  <a:tcPr/>
                </a:tc>
                <a:extLst>
                  <a:ext uri="{0D108BD9-81ED-4DB2-BD59-A6C34878D82A}">
                    <a16:rowId xmlns:a16="http://schemas.microsoft.com/office/drawing/2014/main" val="3107102137"/>
                  </a:ext>
                </a:extLst>
              </a:tr>
            </a:tbl>
          </a:graphicData>
        </a:graphic>
      </p:graphicFrame>
      <p:graphicFrame>
        <p:nvGraphicFramePr>
          <p:cNvPr id="18" name="表 18">
            <a:extLst>
              <a:ext uri="{FF2B5EF4-FFF2-40B4-BE49-F238E27FC236}">
                <a16:creationId xmlns:a16="http://schemas.microsoft.com/office/drawing/2014/main" id="{F2466DEA-678C-272B-FF7F-5F4D2C2ADC92}"/>
              </a:ext>
            </a:extLst>
          </p:cNvPr>
          <p:cNvGraphicFramePr>
            <a:graphicFrameLocks noGrp="1"/>
          </p:cNvGraphicFramePr>
          <p:nvPr>
            <p:extLst>
              <p:ext uri="{D42A27DB-BD31-4B8C-83A1-F6EECF244321}">
                <p14:modId xmlns:p14="http://schemas.microsoft.com/office/powerpoint/2010/main" val="898323098"/>
              </p:ext>
            </p:extLst>
          </p:nvPr>
        </p:nvGraphicFramePr>
        <p:xfrm>
          <a:off x="203198" y="6883400"/>
          <a:ext cx="6302829" cy="4886960"/>
        </p:xfrm>
        <a:graphic>
          <a:graphicData uri="http://schemas.openxmlformats.org/drawingml/2006/table">
            <a:tbl>
              <a:tblPr firstRow="1" bandRow="1">
                <a:tableStyleId>{5940675A-B579-460E-94D1-54222C63F5DA}</a:tableStyleId>
              </a:tblPr>
              <a:tblGrid>
                <a:gridCol w="2100943">
                  <a:extLst>
                    <a:ext uri="{9D8B030D-6E8A-4147-A177-3AD203B41FA5}">
                      <a16:colId xmlns:a16="http://schemas.microsoft.com/office/drawing/2014/main" val="1487026080"/>
                    </a:ext>
                  </a:extLst>
                </a:gridCol>
                <a:gridCol w="2100943">
                  <a:extLst>
                    <a:ext uri="{9D8B030D-6E8A-4147-A177-3AD203B41FA5}">
                      <a16:colId xmlns:a16="http://schemas.microsoft.com/office/drawing/2014/main" val="1985014839"/>
                    </a:ext>
                  </a:extLst>
                </a:gridCol>
                <a:gridCol w="2100943">
                  <a:extLst>
                    <a:ext uri="{9D8B030D-6E8A-4147-A177-3AD203B41FA5}">
                      <a16:colId xmlns:a16="http://schemas.microsoft.com/office/drawing/2014/main" val="3318003766"/>
                    </a:ext>
                  </a:extLst>
                </a:gridCol>
              </a:tblGrid>
              <a:tr h="370840">
                <a:tc gridSpan="3">
                  <a:txBody>
                    <a:bodyPr/>
                    <a:lstStyle/>
                    <a:p>
                      <a:pPr algn="l"/>
                      <a:r>
                        <a:rPr kumimoji="1" lang="ja-JP" altLang="en-US" sz="1400" b="1" dirty="0"/>
                        <a:t>特別な指導の内容について</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kumimoji="1" lang="ja-JP" altLang="en-US" dirty="0"/>
                    </a:p>
                  </a:txBody>
                  <a:tcPr>
                    <a:solidFill>
                      <a:schemeClr val="accent6">
                        <a:lumMod val="60000"/>
                        <a:lumOff val="40000"/>
                      </a:schemeClr>
                    </a:solidFill>
                  </a:tcPr>
                </a:tc>
                <a:tc hMerge="1">
                  <a:txBody>
                    <a:bodyPr/>
                    <a:lstStyle/>
                    <a:p>
                      <a:pPr algn="ctr"/>
                      <a:endParaRPr kumimoji="1" lang="ja-JP" altLang="en-US" dirty="0"/>
                    </a:p>
                  </a:txBody>
                  <a:tcPr>
                    <a:solidFill>
                      <a:schemeClr val="accent1">
                        <a:lumMod val="40000"/>
                        <a:lumOff val="60000"/>
                      </a:schemeClr>
                    </a:solidFill>
                  </a:tcPr>
                </a:tc>
                <a:extLst>
                  <a:ext uri="{0D108BD9-81ED-4DB2-BD59-A6C34878D82A}">
                    <a16:rowId xmlns:a16="http://schemas.microsoft.com/office/drawing/2014/main" val="4001130365"/>
                  </a:ext>
                </a:extLst>
              </a:tr>
              <a:tr h="370840">
                <a:tc>
                  <a:txBody>
                    <a:bodyPr/>
                    <a:lstStyle/>
                    <a:p>
                      <a:pPr algn="ctr"/>
                      <a:r>
                        <a:rPr kumimoji="1" lang="ja-JP" altLang="en-US" dirty="0"/>
                        <a:t>事故惹起運転者</a:t>
                      </a:r>
                    </a:p>
                  </a:txBody>
                  <a:tcPr>
                    <a:lnT w="12700" cap="flat" cmpd="sng" algn="ctr">
                      <a:solidFill>
                        <a:schemeClr val="tx1"/>
                      </a:solidFill>
                      <a:prstDash val="solid"/>
                      <a:round/>
                      <a:headEnd type="none" w="med" len="med"/>
                      <a:tailEnd type="none" w="med" len="med"/>
                    </a:lnT>
                    <a:solidFill>
                      <a:schemeClr val="accent2">
                        <a:lumMod val="60000"/>
                        <a:lumOff val="40000"/>
                      </a:schemeClr>
                    </a:solidFill>
                  </a:tcPr>
                </a:tc>
                <a:tc>
                  <a:txBody>
                    <a:bodyPr/>
                    <a:lstStyle/>
                    <a:p>
                      <a:pPr algn="ctr"/>
                      <a:r>
                        <a:rPr kumimoji="1" lang="ja-JP" altLang="en-US" dirty="0"/>
                        <a:t>高齢運転者</a:t>
                      </a:r>
                      <a:r>
                        <a:rPr kumimoji="1" lang="en-US" altLang="ja-JP" dirty="0"/>
                        <a:t>(65</a:t>
                      </a:r>
                      <a:r>
                        <a:rPr kumimoji="1" lang="ja-JP" altLang="en-US" dirty="0"/>
                        <a:t>歳以上</a:t>
                      </a:r>
                      <a:r>
                        <a:rPr kumimoji="1" lang="en-US" altLang="ja-JP" dirty="0"/>
                        <a:t>)</a:t>
                      </a:r>
                      <a:endParaRPr kumimoji="1" lang="ja-JP" altLang="en-US" dirty="0"/>
                    </a:p>
                  </a:txBody>
                  <a:tcP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pPr algn="ctr"/>
                      <a:r>
                        <a:rPr kumimoji="1" lang="ja-JP" altLang="en-US" dirty="0"/>
                        <a:t>初任運転者</a:t>
                      </a:r>
                    </a:p>
                  </a:txBody>
                  <a:tcPr>
                    <a:lnT w="12700" cap="flat" cmpd="sng" algn="ctr">
                      <a:solidFill>
                        <a:schemeClr val="tx1"/>
                      </a:solidFill>
                      <a:prstDash val="solid"/>
                      <a:round/>
                      <a:headEnd type="none" w="med" len="med"/>
                      <a:tailEnd type="none" w="med" len="med"/>
                    </a:lnT>
                    <a:solidFill>
                      <a:schemeClr val="accent1">
                        <a:lumMod val="40000"/>
                        <a:lumOff val="60000"/>
                      </a:schemeClr>
                    </a:solidFill>
                  </a:tcPr>
                </a:tc>
                <a:extLst>
                  <a:ext uri="{0D108BD9-81ED-4DB2-BD59-A6C34878D82A}">
                    <a16:rowId xmlns:a16="http://schemas.microsoft.com/office/drawing/2014/main" val="1786787364"/>
                  </a:ext>
                </a:extLst>
              </a:tr>
              <a:tr h="370840">
                <a:tc>
                  <a:txBody>
                    <a:bodyPr/>
                    <a:lstStyle/>
                    <a:p>
                      <a:r>
                        <a:rPr kumimoji="1" lang="ja-JP" altLang="en-US" sz="1400" dirty="0"/>
                        <a:t>①トラックの運行の安全の確保に関する法令等</a:t>
                      </a:r>
                      <a:endParaRPr kumimoji="1" lang="en-US" altLang="ja-JP" sz="1400" dirty="0"/>
                    </a:p>
                    <a:p>
                      <a:r>
                        <a:rPr kumimoji="1" lang="ja-JP" altLang="en-US" sz="1400" dirty="0"/>
                        <a:t>②交通事故の実例の分析に基づく再発防止</a:t>
                      </a:r>
                      <a:endParaRPr kumimoji="1" lang="en-US" altLang="ja-JP" sz="1400" dirty="0"/>
                    </a:p>
                    <a:p>
                      <a:r>
                        <a:rPr kumimoji="1" lang="ja-JP" altLang="en-US" sz="1400" dirty="0"/>
                        <a:t>③交通事故に関わる運転者の生理的及び心理的要因並びにこれらへの対処方法</a:t>
                      </a:r>
                      <a:endParaRPr kumimoji="1" lang="en-US" altLang="ja-JP" sz="1400" dirty="0"/>
                    </a:p>
                    <a:p>
                      <a:r>
                        <a:rPr kumimoji="1" lang="ja-JP" altLang="en-US" sz="1400" dirty="0"/>
                        <a:t>④交通事故を防止するために留意すべき事項</a:t>
                      </a:r>
                      <a:endParaRPr kumimoji="1" lang="en-US" altLang="ja-JP" sz="1400" dirty="0"/>
                    </a:p>
                    <a:p>
                      <a:r>
                        <a:rPr kumimoji="1" lang="ja-JP" altLang="en-US" sz="1400" dirty="0"/>
                        <a:t>⑤危険の予測及び回避</a:t>
                      </a:r>
                      <a:endParaRPr kumimoji="1" lang="en-US" altLang="ja-JP" sz="1400" dirty="0"/>
                    </a:p>
                    <a:p>
                      <a:r>
                        <a:rPr kumimoji="1" lang="ja-JP" altLang="en-US" sz="1400" dirty="0"/>
                        <a:t>⑥安全運転の実技</a:t>
                      </a:r>
                      <a:endParaRPr kumimoji="1" lang="en-US" altLang="ja-JP" sz="1400" dirty="0"/>
                    </a:p>
                    <a:p>
                      <a:endParaRPr kumimoji="1" lang="en-US" altLang="ja-JP" sz="1400" dirty="0"/>
                    </a:p>
                    <a:p>
                      <a:r>
                        <a:rPr kumimoji="1" lang="ja-JP" altLang="en-US" sz="1400" b="1" dirty="0"/>
                        <a:t>①～⑤について合計６時間以上実施すること</a:t>
                      </a:r>
                      <a:endParaRPr kumimoji="1" lang="en-US" altLang="ja-JP" sz="1400" b="1" dirty="0"/>
                    </a:p>
                    <a:p>
                      <a:r>
                        <a:rPr kumimoji="1" lang="ja-JP" altLang="en-US" sz="1400" b="1" dirty="0"/>
                        <a:t>⑥については可能な限り実施することが望ましい</a:t>
                      </a:r>
                      <a:endParaRPr kumimoji="1" lang="ja-JP" altLang="en-US" b="1" dirty="0"/>
                    </a:p>
                  </a:txBody>
                  <a:tcPr>
                    <a:solidFill>
                      <a:schemeClr val="accent2">
                        <a:lumMod val="60000"/>
                        <a:lumOff val="40000"/>
                      </a:schemeClr>
                    </a:solidFill>
                  </a:tcPr>
                </a:tc>
                <a:tc>
                  <a:txBody>
                    <a:bodyPr/>
                    <a:lstStyle/>
                    <a:p>
                      <a:r>
                        <a:rPr kumimoji="1" lang="ja-JP" altLang="en-US" sz="1400" dirty="0"/>
                        <a:t>適齢診断の結果を踏まえて</a:t>
                      </a:r>
                      <a:endParaRPr kumimoji="1" lang="en-US" altLang="ja-JP" sz="1400" dirty="0"/>
                    </a:p>
                    <a:p>
                      <a:r>
                        <a:rPr kumimoji="1" lang="ja-JP" altLang="en-US" sz="1400" dirty="0"/>
                        <a:t>①</a:t>
                      </a:r>
                      <a:r>
                        <a:rPr kumimoji="1" lang="ja-JP" altLang="en-US" sz="1400" b="1" dirty="0"/>
                        <a:t>諸能力の状況を自覚</a:t>
                      </a:r>
                      <a:r>
                        <a:rPr kumimoji="1" lang="ja-JP" altLang="en-US" sz="1400" dirty="0"/>
                        <a:t>させること</a:t>
                      </a:r>
                      <a:endParaRPr kumimoji="1" lang="en-US" altLang="ja-JP" sz="1400" dirty="0"/>
                    </a:p>
                    <a:p>
                      <a:r>
                        <a:rPr kumimoji="1" lang="ja-JP" altLang="en-US" sz="1400" dirty="0"/>
                        <a:t>②</a:t>
                      </a:r>
                      <a:r>
                        <a:rPr kumimoji="1" lang="ja-JP" altLang="en-US" sz="1400" b="1" dirty="0"/>
                        <a:t>加齢による心身機能低下等について</a:t>
                      </a:r>
                      <a:r>
                        <a:rPr kumimoji="1" lang="ja-JP" altLang="en-US" sz="1400" dirty="0"/>
                        <a:t>実施すること</a:t>
                      </a:r>
                      <a:endParaRPr kumimoji="1" lang="ja-JP" altLang="en-US" dirty="0"/>
                    </a:p>
                  </a:txBody>
                  <a:tcPr>
                    <a:solidFill>
                      <a:schemeClr val="accent6">
                        <a:lumMod val="60000"/>
                        <a:lumOff val="40000"/>
                      </a:schemeClr>
                    </a:solidFill>
                  </a:tcPr>
                </a:tc>
                <a:tc>
                  <a:txBody>
                    <a:bodyPr/>
                    <a:lstStyle/>
                    <a:p>
                      <a:r>
                        <a:rPr kumimoji="1" lang="ja-JP" altLang="en-US" b="1" dirty="0"/>
                        <a:t>座学１５時間以上</a:t>
                      </a:r>
                      <a:endParaRPr kumimoji="1" lang="en-US" altLang="ja-JP" b="1"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貨物自動車運送事業者が運転者に対して行う指導及び監督の指針</a:t>
                      </a:r>
                      <a:r>
                        <a:rPr kumimoji="1" lang="en-US" altLang="ja-JP" dirty="0"/>
                        <a:t>(12</a:t>
                      </a:r>
                      <a:r>
                        <a:rPr kumimoji="1" lang="ja-JP" altLang="en-US" dirty="0"/>
                        <a:t>項目</a:t>
                      </a:r>
                      <a:r>
                        <a:rPr kumimoji="1" lang="en-US" altLang="ja-JP" dirty="0"/>
                        <a:t>)</a:t>
                      </a:r>
                      <a:r>
                        <a:rPr kumimoji="1" lang="ja-JP" altLang="en-US" dirty="0"/>
                        <a:t>を実施すること</a:t>
                      </a:r>
                    </a:p>
                    <a:p>
                      <a:r>
                        <a:rPr kumimoji="1" lang="en-US" altLang="ja-JP" dirty="0"/>
                        <a:t>※</a:t>
                      </a:r>
                      <a:r>
                        <a:rPr kumimoji="1" lang="ja-JP" altLang="en-US" dirty="0"/>
                        <a:t>ただし、積載方法、日常点検及び車高等のトラックの構造上の関しては実車を用いて指導</a:t>
                      </a:r>
                      <a:endParaRPr kumimoji="1" lang="en-US" altLang="ja-JP" dirty="0"/>
                    </a:p>
                    <a:p>
                      <a:endParaRPr kumimoji="1" lang="en-US" altLang="ja-JP" dirty="0"/>
                    </a:p>
                    <a:p>
                      <a:r>
                        <a:rPr kumimoji="1" lang="ja-JP" altLang="en-US" b="1" dirty="0"/>
                        <a:t>添乗指導２０時間以上</a:t>
                      </a:r>
                      <a:endParaRPr kumimoji="1" lang="en-US" altLang="ja-JP" b="1" dirty="0"/>
                    </a:p>
                    <a:p>
                      <a:r>
                        <a:rPr kumimoji="1" lang="ja-JP" altLang="en-US" dirty="0"/>
                        <a:t>実際にトラックに運転させ、安全な運転方法を指導すること</a:t>
                      </a:r>
                    </a:p>
                  </a:txBody>
                  <a:tcPr>
                    <a:solidFill>
                      <a:schemeClr val="accent1">
                        <a:lumMod val="40000"/>
                        <a:lumOff val="60000"/>
                      </a:schemeClr>
                    </a:solidFill>
                  </a:tcPr>
                </a:tc>
                <a:extLst>
                  <a:ext uri="{0D108BD9-81ED-4DB2-BD59-A6C34878D82A}">
                    <a16:rowId xmlns:a16="http://schemas.microsoft.com/office/drawing/2014/main" val="3042227929"/>
                  </a:ext>
                </a:extLst>
              </a:tr>
            </a:tbl>
          </a:graphicData>
        </a:graphic>
      </p:graphicFrame>
      <p:grpSp>
        <p:nvGrpSpPr>
          <p:cNvPr id="22" name="グループ化 21">
            <a:extLst>
              <a:ext uri="{FF2B5EF4-FFF2-40B4-BE49-F238E27FC236}">
                <a16:creationId xmlns:a16="http://schemas.microsoft.com/office/drawing/2014/main" id="{298AEC64-DF4C-EA59-CD12-4594165E5585}"/>
              </a:ext>
            </a:extLst>
          </p:cNvPr>
          <p:cNvGrpSpPr/>
          <p:nvPr/>
        </p:nvGrpSpPr>
        <p:grpSpPr>
          <a:xfrm>
            <a:off x="1551866" y="11799380"/>
            <a:ext cx="4064402" cy="392620"/>
            <a:chOff x="1784136" y="9854085"/>
            <a:chExt cx="4064402" cy="392620"/>
          </a:xfrm>
        </p:grpSpPr>
        <p:pic>
          <p:nvPicPr>
            <p:cNvPr id="23" name="図 22">
              <a:extLst>
                <a:ext uri="{FF2B5EF4-FFF2-40B4-BE49-F238E27FC236}">
                  <a16:creationId xmlns:a16="http://schemas.microsoft.com/office/drawing/2014/main" id="{6B54AD74-40C9-C49C-2CC1-C70E4B7051E3}"/>
                </a:ext>
              </a:extLst>
            </p:cNvPr>
            <p:cNvPicPr>
              <a:picLocks noChangeAspect="1"/>
            </p:cNvPicPr>
            <p:nvPr/>
          </p:nvPicPr>
          <p:blipFill>
            <a:blip r:embed="rId6"/>
            <a:stretch>
              <a:fillRect/>
            </a:stretch>
          </p:blipFill>
          <p:spPr>
            <a:xfrm>
              <a:off x="1784136" y="9854085"/>
              <a:ext cx="464558" cy="392620"/>
            </a:xfrm>
            <a:prstGeom prst="rect">
              <a:avLst/>
            </a:prstGeom>
          </p:spPr>
        </p:pic>
        <p:sp>
          <p:nvSpPr>
            <p:cNvPr id="24" name="テキスト ボックス 23">
              <a:extLst>
                <a:ext uri="{FF2B5EF4-FFF2-40B4-BE49-F238E27FC236}">
                  <a16:creationId xmlns:a16="http://schemas.microsoft.com/office/drawing/2014/main" id="{8085A522-20D4-EDEC-E0F6-DBB62C000F59}"/>
                </a:ext>
              </a:extLst>
            </p:cNvPr>
            <p:cNvSpPr txBox="1"/>
            <p:nvPr/>
          </p:nvSpPr>
          <p:spPr>
            <a:xfrm>
              <a:off x="2255397" y="9931629"/>
              <a:ext cx="3593141" cy="276999"/>
            </a:xfrm>
            <a:prstGeom prst="rect">
              <a:avLst/>
            </a:prstGeom>
            <a:noFill/>
          </p:spPr>
          <p:txBody>
            <a:bodyPr wrap="square" rtlCol="0">
              <a:spAutoFit/>
            </a:bodyPr>
            <a:lstStyle/>
            <a:p>
              <a:pPr algn="ctr"/>
              <a:r>
                <a:rPr lang="ja-JP" altLang="en-US" sz="1200" b="1" dirty="0"/>
                <a:t>秋田県貨物</a:t>
              </a:r>
              <a:r>
                <a:rPr lang="ja-JP" altLang="en-US" sz="1200" b="1"/>
                <a:t>自動車運送適正化</a:t>
              </a:r>
              <a:r>
                <a:rPr lang="ja-JP" altLang="en-US" sz="1200" b="1" dirty="0"/>
                <a:t>事業実施機関</a:t>
              </a:r>
            </a:p>
          </p:txBody>
        </p:sp>
      </p:grpSp>
    </p:spTree>
    <p:extLst>
      <p:ext uri="{BB962C8B-B14F-4D97-AF65-F5344CB8AC3E}">
        <p14:creationId xmlns:p14="http://schemas.microsoft.com/office/powerpoint/2010/main" val="6998725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761</TotalTime>
  <Words>885</Words>
  <Application>Microsoft Office PowerPoint</Application>
  <PresentationFormat>ワイド画面</PresentationFormat>
  <Paragraphs>103</Paragraphs>
  <Slides>2</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owner</dc:creator>
  <cp:lastModifiedBy>user</cp:lastModifiedBy>
  <cp:revision>20</cp:revision>
  <cp:lastPrinted>2022-06-16T00:30:49Z</cp:lastPrinted>
  <dcterms:created xsi:type="dcterms:W3CDTF">2022-06-14T00:55:49Z</dcterms:created>
  <dcterms:modified xsi:type="dcterms:W3CDTF">2023-04-17T02:03:09Z</dcterms:modified>
</cp:coreProperties>
</file>