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1694" y="-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98D9E-CBA1-40C5-95C6-8F68E88C04AA}" type="datetimeFigureOut">
              <a:rPr kumimoji="1" lang="ja-JP" altLang="en-US" smtClean="0"/>
              <a:t>2024/1/25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31E0C-B222-493A-B5D6-66F1526963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7814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98D9E-CBA1-40C5-95C6-8F68E88C04AA}" type="datetimeFigureOut">
              <a:rPr kumimoji="1" lang="ja-JP" altLang="en-US" smtClean="0"/>
              <a:t>2024/1/25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31E0C-B222-493A-B5D6-66F1526963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1637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98D9E-CBA1-40C5-95C6-8F68E88C04AA}" type="datetimeFigureOut">
              <a:rPr kumimoji="1" lang="ja-JP" altLang="en-US" smtClean="0"/>
              <a:t>2024/1/25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31E0C-B222-493A-B5D6-66F1526963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3390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98D9E-CBA1-40C5-95C6-8F68E88C04AA}" type="datetimeFigureOut">
              <a:rPr kumimoji="1" lang="ja-JP" altLang="en-US" smtClean="0"/>
              <a:t>2024/1/25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31E0C-B222-493A-B5D6-66F1526963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3013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98D9E-CBA1-40C5-95C6-8F68E88C04AA}" type="datetimeFigureOut">
              <a:rPr kumimoji="1" lang="ja-JP" altLang="en-US" smtClean="0"/>
              <a:t>2024/1/25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31E0C-B222-493A-B5D6-66F1526963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0810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98D9E-CBA1-40C5-95C6-8F68E88C04AA}" type="datetimeFigureOut">
              <a:rPr kumimoji="1" lang="ja-JP" altLang="en-US" smtClean="0"/>
              <a:t>2024/1/25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31E0C-B222-493A-B5D6-66F1526963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126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98D9E-CBA1-40C5-95C6-8F68E88C04AA}" type="datetimeFigureOut">
              <a:rPr kumimoji="1" lang="ja-JP" altLang="en-US" smtClean="0"/>
              <a:t>2024/1/25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31E0C-B222-493A-B5D6-66F1526963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0929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98D9E-CBA1-40C5-95C6-8F68E88C04AA}" type="datetimeFigureOut">
              <a:rPr kumimoji="1" lang="ja-JP" altLang="en-US" smtClean="0"/>
              <a:t>2024/1/25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31E0C-B222-493A-B5D6-66F1526963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3503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98D9E-CBA1-40C5-95C6-8F68E88C04AA}" type="datetimeFigureOut">
              <a:rPr kumimoji="1" lang="ja-JP" altLang="en-US" smtClean="0"/>
              <a:t>2024/1/25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31E0C-B222-493A-B5D6-66F1526963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6738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98D9E-CBA1-40C5-95C6-8F68E88C04AA}" type="datetimeFigureOut">
              <a:rPr kumimoji="1" lang="ja-JP" altLang="en-US" smtClean="0"/>
              <a:t>2024/1/25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31E0C-B222-493A-B5D6-66F1526963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3342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98D9E-CBA1-40C5-95C6-8F68E88C04AA}" type="datetimeFigureOut">
              <a:rPr kumimoji="1" lang="ja-JP" altLang="en-US" smtClean="0"/>
              <a:t>2024/1/25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31E0C-B222-493A-B5D6-66F1526963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6994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198D9E-CBA1-40C5-95C6-8F68E88C04AA}" type="datetimeFigureOut">
              <a:rPr kumimoji="1" lang="ja-JP" altLang="en-US" smtClean="0"/>
              <a:t>2024/1/25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D31E0C-B222-493A-B5D6-66F1526963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5575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633A5828-DFC1-42BF-D11C-464392F7D7FE}"/>
              </a:ext>
            </a:extLst>
          </p:cNvPr>
          <p:cNvSpPr/>
          <p:nvPr/>
        </p:nvSpPr>
        <p:spPr>
          <a:xfrm>
            <a:off x="322972" y="3943856"/>
            <a:ext cx="6253088" cy="1297863"/>
          </a:xfrm>
          <a:prstGeom prst="round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59AF109-0FCC-D61B-EF52-101FDA7DB89E}"/>
              </a:ext>
            </a:extLst>
          </p:cNvPr>
          <p:cNvSpPr txBox="1"/>
          <p:nvPr/>
        </p:nvSpPr>
        <p:spPr>
          <a:xfrm>
            <a:off x="-60729" y="470492"/>
            <a:ext cx="716127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ｺﾞｼｯｸM" panose="020B0609000000000000" pitchFamily="49" charset="-128"/>
                <a:ea typeface="HGｺﾞｼｯｸM" panose="020B0609000000000000" pitchFamily="49" charset="-128"/>
              </a:rPr>
              <a:t>３６協定の様式が変更になりました！</a:t>
            </a:r>
          </a:p>
          <a:p>
            <a:pPr algn="ctr"/>
            <a:r>
              <a:rPr kumimoji="1" lang="ja-JP" altLang="en-US" sz="1400" b="1" dirty="0">
                <a:latin typeface="HGｺﾞｼｯｸM" panose="020B0609000000000000" pitchFamily="49" charset="-128"/>
                <a:ea typeface="HGｺﾞｼｯｸM" panose="020B0609000000000000" pitchFamily="49" charset="-128"/>
              </a:rPr>
              <a:t>（</a:t>
            </a:r>
            <a:r>
              <a:rPr kumimoji="1" lang="en-US" altLang="ja-JP" sz="1400" b="1" dirty="0">
                <a:latin typeface="HGｺﾞｼｯｸM" panose="020B0609000000000000" pitchFamily="49" charset="-128"/>
                <a:ea typeface="HGｺﾞｼｯｸM" panose="020B0609000000000000" pitchFamily="49" charset="-128"/>
              </a:rPr>
              <a:t>※</a:t>
            </a:r>
            <a:r>
              <a:rPr kumimoji="1" lang="ja-JP" altLang="en-US" sz="1400" b="1" dirty="0">
                <a:latin typeface="HGｺﾞｼｯｸM" panose="020B0609000000000000" pitchFamily="49" charset="-128"/>
                <a:ea typeface="HGｺﾞｼｯｸM" panose="020B0609000000000000" pitchFamily="49" charset="-128"/>
              </a:rPr>
              <a:t>令和６年４月１日以降はこれまでの様式では受理されません。）</a:t>
            </a:r>
            <a:endParaRPr kumimoji="1" lang="en-US" altLang="ja-JP" sz="1400" b="1" dirty="0">
              <a:latin typeface="HGｺﾞｼｯｸM" panose="020B0609000000000000" pitchFamily="49" charset="-128"/>
              <a:ea typeface="HGｺﾞｼｯｸM" panose="020B0609000000000000" pitchFamily="49" charset="-128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285CA1B-B5DE-CD8B-D5B1-6B55BE5123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2689" y="1871464"/>
            <a:ext cx="464398" cy="46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0BE3D8A-947D-C575-7CBE-84B9F8E57B2E}"/>
              </a:ext>
            </a:extLst>
          </p:cNvPr>
          <p:cNvSpPr txBox="1"/>
          <p:nvPr/>
        </p:nvSpPr>
        <p:spPr>
          <a:xfrm>
            <a:off x="322972" y="1855121"/>
            <a:ext cx="4771542" cy="3777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latin typeface="HGｺﾞｼｯｸM" panose="020B0609000000000000" pitchFamily="49" charset="-128"/>
                <a:ea typeface="HGｺﾞｼｯｸM" panose="020B0609000000000000" pitchFamily="49" charset="-128"/>
              </a:rPr>
              <a:t>■時間外労働及び休日労働に関する協定書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CD63EEC-262B-D349-70B2-088176E84DFC}"/>
              </a:ext>
            </a:extLst>
          </p:cNvPr>
          <p:cNvSpPr txBox="1"/>
          <p:nvPr/>
        </p:nvSpPr>
        <p:spPr>
          <a:xfrm>
            <a:off x="5081090" y="1879884"/>
            <a:ext cx="740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HGｺﾞｼｯｸM" panose="020B0609000000000000" pitchFamily="49" charset="-128"/>
                <a:ea typeface="HGｺﾞｼｯｸM" panose="020B0609000000000000" pitchFamily="49" charset="-128"/>
              </a:rPr>
              <a:t>書式</a:t>
            </a:r>
            <a:endParaRPr kumimoji="1" lang="en-US" altLang="ja-JP" dirty="0">
              <a:latin typeface="HGｺﾞｼｯｸM" panose="020B0609000000000000" pitchFamily="49" charset="-128"/>
              <a:ea typeface="HGｺﾞｼｯｸM" panose="020B0609000000000000" pitchFamily="49" charset="-128"/>
            </a:endParaRPr>
          </a:p>
        </p:txBody>
      </p:sp>
      <p:sp>
        <p:nvSpPr>
          <p:cNvPr id="32" name="右中かっこ 31">
            <a:extLst>
              <a:ext uri="{FF2B5EF4-FFF2-40B4-BE49-F238E27FC236}">
                <a16:creationId xmlns:a16="http://schemas.microsoft.com/office/drawing/2014/main" id="{91B690F4-FD82-4874-79FD-9C6EB548C585}"/>
              </a:ext>
            </a:extLst>
          </p:cNvPr>
          <p:cNvSpPr/>
          <p:nvPr/>
        </p:nvSpPr>
        <p:spPr>
          <a:xfrm>
            <a:off x="5700726" y="1871464"/>
            <a:ext cx="142345" cy="416866"/>
          </a:xfrm>
          <a:prstGeom prst="rightBrac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408098D0-BBB0-0CA2-21D2-07ED52A50FAF}"/>
              </a:ext>
            </a:extLst>
          </p:cNvPr>
          <p:cNvSpPr/>
          <p:nvPr/>
        </p:nvSpPr>
        <p:spPr>
          <a:xfrm>
            <a:off x="206658" y="1506659"/>
            <a:ext cx="6444683" cy="1140882"/>
          </a:xfrm>
          <a:prstGeom prst="rect">
            <a:avLst/>
          </a:prstGeom>
          <a:noFill/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D489CCE6-0B56-8EF3-3C41-B9CFEF160158}"/>
              </a:ext>
            </a:extLst>
          </p:cNvPr>
          <p:cNvGrpSpPr/>
          <p:nvPr/>
        </p:nvGrpSpPr>
        <p:grpSpPr>
          <a:xfrm>
            <a:off x="410921" y="4137018"/>
            <a:ext cx="6101463" cy="889369"/>
            <a:chOff x="410921" y="3875122"/>
            <a:chExt cx="6101463" cy="889369"/>
          </a:xfrm>
        </p:grpSpPr>
        <p:grpSp>
          <p:nvGrpSpPr>
            <p:cNvPr id="42" name="グループ化 41">
              <a:extLst>
                <a:ext uri="{FF2B5EF4-FFF2-40B4-BE49-F238E27FC236}">
                  <a16:creationId xmlns:a16="http://schemas.microsoft.com/office/drawing/2014/main" id="{1448AD84-4E35-1032-B2DA-2C552A8068CD}"/>
                </a:ext>
              </a:extLst>
            </p:cNvPr>
            <p:cNvGrpSpPr/>
            <p:nvPr/>
          </p:nvGrpSpPr>
          <p:grpSpPr>
            <a:xfrm>
              <a:off x="410921" y="3930451"/>
              <a:ext cx="6101463" cy="834040"/>
              <a:chOff x="253084" y="3872884"/>
              <a:chExt cx="6101463" cy="834040"/>
            </a:xfrm>
          </p:grpSpPr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BE2C3B8E-DF18-31EB-A90D-E8940B1FDEC6}"/>
                  </a:ext>
                </a:extLst>
              </p:cNvPr>
              <p:cNvSpPr txBox="1"/>
              <p:nvPr/>
            </p:nvSpPr>
            <p:spPr>
              <a:xfrm>
                <a:off x="253084" y="3872884"/>
                <a:ext cx="2498277" cy="369332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b="1" dirty="0">
                    <a:latin typeface="HGｺﾞｼｯｸM" panose="020B0609000000000000" pitchFamily="49" charset="-128"/>
                    <a:ea typeface="HGｺﾞｼｯｸM" panose="020B0609000000000000" pitchFamily="49" charset="-128"/>
                  </a:rPr>
                  <a:t>■様式第９号の３の４　 </a:t>
                </a:r>
              </a:p>
            </p:txBody>
          </p:sp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4391CFFC-2F4D-D076-6372-23D79E0A7F0E}"/>
                  </a:ext>
                </a:extLst>
              </p:cNvPr>
              <p:cNvSpPr txBox="1"/>
              <p:nvPr/>
            </p:nvSpPr>
            <p:spPr>
              <a:xfrm>
                <a:off x="428902" y="4429925"/>
                <a:ext cx="5925645" cy="276999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200" dirty="0">
                    <a:latin typeface="HGｺﾞｼｯｸM" panose="020B0609000000000000" pitchFamily="49" charset="-128"/>
                    <a:ea typeface="HGｺﾞｼｯｸM" panose="020B0609000000000000" pitchFamily="49" charset="-128"/>
                  </a:rPr>
                  <a:t> 対　象：時間外労働の原則的上限である月４５時間・年３６０時間以内とする場合 </a:t>
                </a:r>
              </a:p>
            </p:txBody>
          </p:sp>
        </p:grpSp>
        <p:pic>
          <p:nvPicPr>
            <p:cNvPr id="50" name="Picture 4">
              <a:extLst>
                <a:ext uri="{FF2B5EF4-FFF2-40B4-BE49-F238E27FC236}">
                  <a16:creationId xmlns:a16="http://schemas.microsoft.com/office/drawing/2014/main" id="{8AB8D9E5-E43F-4A1F-9223-13A5D48F20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9858" y="3875122"/>
              <a:ext cx="465355" cy="4653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E9620DA8-421C-16F3-4C55-3E086AD196CE}"/>
                </a:ext>
              </a:extLst>
            </p:cNvPr>
            <p:cNvSpPr txBox="1"/>
            <p:nvPr/>
          </p:nvSpPr>
          <p:spPr>
            <a:xfrm>
              <a:off x="2866421" y="3933012"/>
              <a:ext cx="7407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dirty="0">
                  <a:latin typeface="HGｺﾞｼｯｸM" panose="020B0609000000000000" pitchFamily="49" charset="-128"/>
                  <a:ea typeface="HGｺﾞｼｯｸM" panose="020B0609000000000000" pitchFamily="49" charset="-128"/>
                </a:rPr>
                <a:t>書式</a:t>
              </a:r>
              <a:endParaRPr kumimoji="1" lang="en-US" altLang="ja-JP" dirty="0">
                <a:latin typeface="HGｺﾞｼｯｸM" panose="020B0609000000000000" pitchFamily="49" charset="-128"/>
                <a:ea typeface="HGｺﾞｼｯｸM" panose="020B0609000000000000" pitchFamily="49" charset="-128"/>
              </a:endParaRPr>
            </a:p>
          </p:txBody>
        </p:sp>
        <p:sp>
          <p:nvSpPr>
            <p:cNvPr id="53" name="右中かっこ 52">
              <a:extLst>
                <a:ext uri="{FF2B5EF4-FFF2-40B4-BE49-F238E27FC236}">
                  <a16:creationId xmlns:a16="http://schemas.microsoft.com/office/drawing/2014/main" id="{C6082ACC-3ACC-4B54-F365-386B069633FE}"/>
                </a:ext>
              </a:extLst>
            </p:cNvPr>
            <p:cNvSpPr/>
            <p:nvPr/>
          </p:nvSpPr>
          <p:spPr>
            <a:xfrm>
              <a:off x="3518405" y="3923611"/>
              <a:ext cx="142345" cy="416866"/>
            </a:xfrm>
            <a:prstGeom prst="rightBrac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37C862CE-8865-8116-D742-1C87B833AD63}"/>
              </a:ext>
            </a:extLst>
          </p:cNvPr>
          <p:cNvGrpSpPr/>
          <p:nvPr/>
        </p:nvGrpSpPr>
        <p:grpSpPr>
          <a:xfrm>
            <a:off x="410921" y="6056966"/>
            <a:ext cx="4790305" cy="770060"/>
            <a:chOff x="410921" y="6056966"/>
            <a:chExt cx="4790305" cy="770060"/>
          </a:xfrm>
        </p:grpSpPr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206FCF7D-AA9F-E20E-5774-5EC47DD87E18}"/>
                </a:ext>
              </a:extLst>
            </p:cNvPr>
            <p:cNvSpPr txBox="1"/>
            <p:nvPr/>
          </p:nvSpPr>
          <p:spPr>
            <a:xfrm>
              <a:off x="2883954" y="6086841"/>
              <a:ext cx="7407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dirty="0">
                  <a:latin typeface="HGｺﾞｼｯｸM" panose="020B0609000000000000" pitchFamily="49" charset="-128"/>
                  <a:ea typeface="HGｺﾞｼｯｸM" panose="020B0609000000000000" pitchFamily="49" charset="-128"/>
                </a:rPr>
                <a:t>書式</a:t>
              </a:r>
              <a:endParaRPr kumimoji="1" lang="en-US" altLang="ja-JP" dirty="0">
                <a:latin typeface="HGｺﾞｼｯｸM" panose="020B0609000000000000" pitchFamily="49" charset="-128"/>
                <a:ea typeface="HGｺﾞｼｯｸM" panose="020B0609000000000000" pitchFamily="49" charset="-128"/>
              </a:endParaRPr>
            </a:p>
          </p:txBody>
        </p:sp>
        <p:grpSp>
          <p:nvGrpSpPr>
            <p:cNvPr id="45" name="グループ化 44">
              <a:extLst>
                <a:ext uri="{FF2B5EF4-FFF2-40B4-BE49-F238E27FC236}">
                  <a16:creationId xmlns:a16="http://schemas.microsoft.com/office/drawing/2014/main" id="{274B6C4B-4484-0692-1FF2-95250224CB0C}"/>
                </a:ext>
              </a:extLst>
            </p:cNvPr>
            <p:cNvGrpSpPr/>
            <p:nvPr/>
          </p:nvGrpSpPr>
          <p:grpSpPr>
            <a:xfrm>
              <a:off x="410921" y="6091235"/>
              <a:ext cx="4790305" cy="735791"/>
              <a:chOff x="253084" y="5665311"/>
              <a:chExt cx="4790305" cy="735791"/>
            </a:xfrm>
          </p:grpSpPr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62EBBADE-FADC-AEA2-1A63-6D2FC6806C08}"/>
                  </a:ext>
                </a:extLst>
              </p:cNvPr>
              <p:cNvSpPr txBox="1"/>
              <p:nvPr/>
            </p:nvSpPr>
            <p:spPr>
              <a:xfrm>
                <a:off x="253084" y="5665311"/>
                <a:ext cx="2498277" cy="369332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accent4">
                    <a:lumMod val="20000"/>
                    <a:lumOff val="8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b="1" dirty="0">
                    <a:latin typeface="HGｺﾞｼｯｸM" panose="020B0609000000000000" pitchFamily="49" charset="-128"/>
                    <a:ea typeface="HGｺﾞｼｯｸM" panose="020B0609000000000000" pitchFamily="49" charset="-128"/>
                  </a:rPr>
                  <a:t>■様式第９号の３の５</a:t>
                </a:r>
              </a:p>
            </p:txBody>
          </p:sp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96A942D6-B07E-1C23-35A5-198F1C5BDFD6}"/>
                  </a:ext>
                </a:extLst>
              </p:cNvPr>
              <p:cNvSpPr txBox="1"/>
              <p:nvPr/>
            </p:nvSpPr>
            <p:spPr>
              <a:xfrm>
                <a:off x="539521" y="6124103"/>
                <a:ext cx="4503868" cy="276999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accent4">
                    <a:lumMod val="20000"/>
                    <a:lumOff val="8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200" dirty="0">
                    <a:latin typeface="HGｺﾞｼｯｸM" panose="020B0609000000000000" pitchFamily="49" charset="-128"/>
                    <a:ea typeface="HGｺﾞｼｯｸM" panose="020B0609000000000000" pitchFamily="49" charset="-128"/>
                  </a:rPr>
                  <a:t>対　象：時間外労働を月４５時間・年３６０時間超とする場合</a:t>
                </a:r>
                <a:endParaRPr kumimoji="1" lang="ja-JP" altLang="en-US" sz="1200" dirty="0">
                  <a:latin typeface="HGｺﾞｼｯｸM" panose="020B0609000000000000" pitchFamily="49" charset="-128"/>
                  <a:ea typeface="HGｺﾞｼｯｸM" panose="020B0609000000000000" pitchFamily="49" charset="-128"/>
                </a:endParaRPr>
              </a:p>
            </p:txBody>
          </p:sp>
        </p:grpSp>
        <p:pic>
          <p:nvPicPr>
            <p:cNvPr id="51" name="Picture 6">
              <a:extLst>
                <a:ext uri="{FF2B5EF4-FFF2-40B4-BE49-F238E27FC236}">
                  <a16:creationId xmlns:a16="http://schemas.microsoft.com/office/drawing/2014/main" id="{914EB7EE-6E62-EBF7-405C-2BB3A26B16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12744" y="6056966"/>
              <a:ext cx="464400" cy="464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4" name="右中かっこ 53">
              <a:extLst>
                <a:ext uri="{FF2B5EF4-FFF2-40B4-BE49-F238E27FC236}">
                  <a16:creationId xmlns:a16="http://schemas.microsoft.com/office/drawing/2014/main" id="{57700DBE-7EB4-B853-53A8-88D4439F8232}"/>
                </a:ext>
              </a:extLst>
            </p:cNvPr>
            <p:cNvSpPr/>
            <p:nvPr/>
          </p:nvSpPr>
          <p:spPr>
            <a:xfrm>
              <a:off x="3518663" y="6080733"/>
              <a:ext cx="142345" cy="416866"/>
            </a:xfrm>
            <a:prstGeom prst="rightBrac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23B7AAC3-9D1B-9A69-AA3E-270B36BF975B}"/>
              </a:ext>
            </a:extLst>
          </p:cNvPr>
          <p:cNvSpPr/>
          <p:nvPr/>
        </p:nvSpPr>
        <p:spPr>
          <a:xfrm>
            <a:off x="213452" y="3644172"/>
            <a:ext cx="6444683" cy="4089325"/>
          </a:xfrm>
          <a:prstGeom prst="rect">
            <a:avLst/>
          </a:prstGeom>
          <a:noFill/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8" name="図 57">
            <a:extLst>
              <a:ext uri="{FF2B5EF4-FFF2-40B4-BE49-F238E27FC236}">
                <a16:creationId xmlns:a16="http://schemas.microsoft.com/office/drawing/2014/main" id="{17DE8B3F-4F15-B92F-B608-81DBE14930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132" y="7921206"/>
            <a:ext cx="6180356" cy="1691787"/>
          </a:xfrm>
          <a:prstGeom prst="rect">
            <a:avLst/>
          </a:prstGeom>
        </p:spPr>
      </p:pic>
      <p:cxnSp>
        <p:nvCxnSpPr>
          <p:cNvPr id="60" name="直線コネクタ 59">
            <a:extLst>
              <a:ext uri="{FF2B5EF4-FFF2-40B4-BE49-F238E27FC236}">
                <a16:creationId xmlns:a16="http://schemas.microsoft.com/office/drawing/2014/main" id="{071EEF1E-028E-209F-CFB1-90F3CE20CD86}"/>
              </a:ext>
            </a:extLst>
          </p:cNvPr>
          <p:cNvCxnSpPr/>
          <p:nvPr/>
        </p:nvCxnSpPr>
        <p:spPr>
          <a:xfrm>
            <a:off x="-1" y="10082287"/>
            <a:ext cx="685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グループ化 60">
            <a:extLst>
              <a:ext uri="{FF2B5EF4-FFF2-40B4-BE49-F238E27FC236}">
                <a16:creationId xmlns:a16="http://schemas.microsoft.com/office/drawing/2014/main" id="{E8214BD8-1747-EAB4-2F34-B5BC334E2268}"/>
              </a:ext>
            </a:extLst>
          </p:cNvPr>
          <p:cNvGrpSpPr/>
          <p:nvPr/>
        </p:nvGrpSpPr>
        <p:grpSpPr>
          <a:xfrm>
            <a:off x="697854" y="10087747"/>
            <a:ext cx="5814531" cy="2063972"/>
            <a:chOff x="1913762" y="10481726"/>
            <a:chExt cx="5814531" cy="2284126"/>
          </a:xfrm>
        </p:grpSpPr>
        <p:pic>
          <p:nvPicPr>
            <p:cNvPr id="62" name="図 61">
              <a:extLst>
                <a:ext uri="{FF2B5EF4-FFF2-40B4-BE49-F238E27FC236}">
                  <a16:creationId xmlns:a16="http://schemas.microsoft.com/office/drawing/2014/main" id="{888BBD48-F183-50CD-F4D6-727184FE2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4640" y="10481726"/>
              <a:ext cx="1817448" cy="2044504"/>
            </a:xfrm>
            <a:prstGeom prst="rect">
              <a:avLst/>
            </a:prstGeom>
          </p:spPr>
        </p:pic>
        <p:pic>
          <p:nvPicPr>
            <p:cNvPr id="63" name="図 62">
              <a:extLst>
                <a:ext uri="{FF2B5EF4-FFF2-40B4-BE49-F238E27FC236}">
                  <a16:creationId xmlns:a16="http://schemas.microsoft.com/office/drawing/2014/main" id="{B0A6450F-9FEA-9048-D36A-EE619755C62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913762" y="12357126"/>
              <a:ext cx="464558" cy="392620"/>
            </a:xfrm>
            <a:prstGeom prst="rect">
              <a:avLst/>
            </a:prstGeom>
          </p:spPr>
        </p:pic>
        <p:sp>
          <p:nvSpPr>
            <p:cNvPr id="1024" name="テキスト ボックス 12">
              <a:extLst>
                <a:ext uri="{FF2B5EF4-FFF2-40B4-BE49-F238E27FC236}">
                  <a16:creationId xmlns:a16="http://schemas.microsoft.com/office/drawing/2014/main" id="{2F7823CD-83A8-5B9A-62E9-7959F10BE1A5}"/>
                </a:ext>
              </a:extLst>
            </p:cNvPr>
            <p:cNvSpPr txBox="1"/>
            <p:nvPr/>
          </p:nvSpPr>
          <p:spPr>
            <a:xfrm>
              <a:off x="2258963" y="12357125"/>
              <a:ext cx="5469330" cy="408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ja-JP" altLang="en-US" b="1" dirty="0">
                  <a:latin typeface="HGｺﾞｼｯｸM" panose="020B0609000000000000" pitchFamily="49" charset="-128"/>
                  <a:ea typeface="HGｺﾞｼｯｸM" panose="020B0609000000000000" pitchFamily="49" charset="-128"/>
                </a:rPr>
                <a:t>秋田県貨物自動車運送適正化事業実施機関</a:t>
              </a:r>
            </a:p>
          </p:txBody>
        </p:sp>
        <p:sp>
          <p:nvSpPr>
            <p:cNvPr id="1025" name="テキスト ボックス 1024">
              <a:extLst>
                <a:ext uri="{FF2B5EF4-FFF2-40B4-BE49-F238E27FC236}">
                  <a16:creationId xmlns:a16="http://schemas.microsoft.com/office/drawing/2014/main" id="{CE607D8D-CA00-CB69-64E5-786EB25C630A}"/>
                </a:ext>
              </a:extLst>
            </p:cNvPr>
            <p:cNvSpPr txBox="1"/>
            <p:nvPr/>
          </p:nvSpPr>
          <p:spPr>
            <a:xfrm>
              <a:off x="5160852" y="12015322"/>
              <a:ext cx="521236" cy="3406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dirty="0">
                  <a:latin typeface="HGｺﾞｼｯｸM" panose="020B0609000000000000" pitchFamily="49" charset="-128"/>
                  <a:ea typeface="HGｺﾞｼｯｸM" panose="020B0609000000000000" pitchFamily="49" charset="-128"/>
                </a:rPr>
                <a:t>™</a:t>
              </a:r>
            </a:p>
          </p:txBody>
        </p:sp>
      </p:grp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47F4109E-C395-EE24-CF55-FB57547CF044}"/>
              </a:ext>
            </a:extLst>
          </p:cNvPr>
          <p:cNvSpPr/>
          <p:nvPr/>
        </p:nvSpPr>
        <p:spPr>
          <a:xfrm>
            <a:off x="322972" y="5912216"/>
            <a:ext cx="6253088" cy="1297863"/>
          </a:xfrm>
          <a:prstGeom prst="round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D507DEA-B5C3-C93F-AFB1-081A511597BE}"/>
              </a:ext>
            </a:extLst>
          </p:cNvPr>
          <p:cNvSpPr txBox="1"/>
          <p:nvPr/>
        </p:nvSpPr>
        <p:spPr>
          <a:xfrm>
            <a:off x="2849554" y="5396381"/>
            <a:ext cx="1340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HGｺﾞｼｯｸM" panose="020B0609000000000000" pitchFamily="49" charset="-128"/>
                <a:ea typeface="HGｺﾞｼｯｸM" panose="020B0609000000000000" pitchFamily="49" charset="-128"/>
              </a:rPr>
              <a:t>о</a:t>
            </a:r>
            <a:r>
              <a:rPr kumimoji="1" lang="ja-JP" altLang="en-US" dirty="0">
                <a:latin typeface="HGｺﾞｼｯｸM" panose="020B0609000000000000" pitchFamily="49" charset="-128"/>
                <a:ea typeface="HGｺﾞｼｯｸM" panose="020B0609000000000000" pitchFamily="49" charset="-128"/>
              </a:rPr>
              <a:t>ｒ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68B5155-306C-7F98-DE6B-A99FDEC60A31}"/>
              </a:ext>
            </a:extLst>
          </p:cNvPr>
          <p:cNvSpPr txBox="1"/>
          <p:nvPr/>
        </p:nvSpPr>
        <p:spPr>
          <a:xfrm>
            <a:off x="2758615" y="2881634"/>
            <a:ext cx="1340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HGｺﾞｼｯｸM" panose="020B0609000000000000" pitchFamily="49" charset="-128"/>
                <a:ea typeface="HGｺﾞｼｯｸM" panose="020B0609000000000000" pitchFamily="49" charset="-128"/>
              </a:rPr>
              <a:t>＋</a:t>
            </a:r>
          </a:p>
        </p:txBody>
      </p:sp>
    </p:spTree>
    <p:extLst>
      <p:ext uri="{BB962C8B-B14F-4D97-AF65-F5344CB8AC3E}">
        <p14:creationId xmlns:p14="http://schemas.microsoft.com/office/powerpoint/2010/main" val="22693353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211</TotalTime>
  <Words>98</Words>
  <Application>Microsoft Office PowerPoint</Application>
  <PresentationFormat>ワイド画面</PresentationFormat>
  <Paragraphs>14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HGｺﾞｼｯｸM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user</dc:creator>
  <cp:lastModifiedBy>user</cp:lastModifiedBy>
  <cp:revision>3</cp:revision>
  <dcterms:created xsi:type="dcterms:W3CDTF">2024-01-22T01:12:41Z</dcterms:created>
  <dcterms:modified xsi:type="dcterms:W3CDTF">2024-01-25T05:55:01Z</dcterms:modified>
</cp:coreProperties>
</file>