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FF00"/>
    <a:srgbClr val="00CCFF"/>
    <a:srgbClr val="00FF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29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46C07-8FBC-432D-9015-E873AF0A03EA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D90A4-68BE-4BA0-BF75-5E85B0E19F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471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FD90A4-68BE-4BA0-BF75-5E85B0E19F8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321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9959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817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355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5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975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35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03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689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685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69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1978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55C00-874C-4AE4-B6AD-1891C0DFB605}" type="datetimeFigureOut">
              <a:rPr kumimoji="1" lang="ja-JP" altLang="en-US" smtClean="0"/>
              <a:t>2024/6/18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9A855-9BC0-42EF-A0AA-4E6D10D3B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63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図 63">
            <a:extLst>
              <a:ext uri="{FF2B5EF4-FFF2-40B4-BE49-F238E27FC236}">
                <a16:creationId xmlns:a16="http://schemas.microsoft.com/office/drawing/2014/main" id="{0776ED3D-33AA-4CD3-62CB-86867826F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304" y="10994706"/>
            <a:ext cx="1253096" cy="1260000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BDCCB54-4BFB-974E-51C2-081F23260F65}"/>
              </a:ext>
            </a:extLst>
          </p:cNvPr>
          <p:cNvGrpSpPr/>
          <p:nvPr/>
        </p:nvGrpSpPr>
        <p:grpSpPr>
          <a:xfrm>
            <a:off x="303196" y="1269347"/>
            <a:ext cx="2703698" cy="4320000"/>
            <a:chOff x="622038" y="1504871"/>
            <a:chExt cx="2703698" cy="4728781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140EBEDE-6512-4578-B226-695AF8042BF6}"/>
                </a:ext>
              </a:extLst>
            </p:cNvPr>
            <p:cNvSpPr/>
            <p:nvPr/>
          </p:nvSpPr>
          <p:spPr>
            <a:xfrm>
              <a:off x="622038" y="1504871"/>
              <a:ext cx="1184788" cy="1042044"/>
            </a:xfrm>
            <a:prstGeom prst="rect">
              <a:avLst/>
            </a:prstGeom>
            <a:solidFill>
              <a:srgbClr val="00CCFF"/>
            </a:solidFill>
            <a:ln>
              <a:solidFill>
                <a:srgbClr val="00CC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ja-JP" altLang="en-US" sz="1600" b="1" dirty="0"/>
                <a:t>事故歴</a:t>
              </a:r>
              <a:r>
                <a:rPr lang="en-US" altLang="ja-JP" sz="1600" b="1" dirty="0"/>
                <a:t>(</a:t>
              </a:r>
              <a:r>
                <a:rPr lang="ja-JP" altLang="en-US" sz="1600" b="1" dirty="0"/>
                <a:t>無</a:t>
              </a:r>
              <a:r>
                <a:rPr lang="en-US" altLang="ja-JP" sz="1600" b="1" dirty="0"/>
                <a:t>)</a:t>
              </a:r>
              <a:endParaRPr lang="ja-JP" altLang="en-US" sz="1600" b="1" dirty="0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6E9BBF5F-8131-1DED-C644-22E2CBFFC6F6}"/>
                </a:ext>
              </a:extLst>
            </p:cNvPr>
            <p:cNvSpPr/>
            <p:nvPr/>
          </p:nvSpPr>
          <p:spPr>
            <a:xfrm>
              <a:off x="786556" y="1887510"/>
              <a:ext cx="2539180" cy="434614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CC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EF878CAC-6CFA-9DDB-7F15-131C109EAD48}"/>
                </a:ext>
              </a:extLst>
            </p:cNvPr>
            <p:cNvGrpSpPr/>
            <p:nvPr/>
          </p:nvGrpSpPr>
          <p:grpSpPr>
            <a:xfrm>
              <a:off x="996896" y="2146251"/>
              <a:ext cx="2054942" cy="1417078"/>
              <a:chOff x="1016987" y="1962903"/>
              <a:chExt cx="2054942" cy="1417078"/>
            </a:xfrm>
          </p:grpSpPr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48A8C4EB-1FE9-A2CC-8156-62D93B71E18D}"/>
                  </a:ext>
                </a:extLst>
              </p:cNvPr>
              <p:cNvSpPr/>
              <p:nvPr/>
            </p:nvSpPr>
            <p:spPr>
              <a:xfrm>
                <a:off x="1072418" y="1962903"/>
                <a:ext cx="1971159" cy="1417078"/>
              </a:xfrm>
              <a:prstGeom prst="rect">
                <a:avLst/>
              </a:prstGeom>
              <a:solidFill>
                <a:srgbClr val="00CCFF">
                  <a:alpha val="45000"/>
                </a:srgbClr>
              </a:solidFill>
              <a:ln>
                <a:solidFill>
                  <a:srgbClr val="00CC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AE46F594-7694-94C8-9812-0286EB1385CF}"/>
                  </a:ext>
                </a:extLst>
              </p:cNvPr>
              <p:cNvSpPr txBox="1"/>
              <p:nvPr/>
            </p:nvSpPr>
            <p:spPr>
              <a:xfrm>
                <a:off x="1016987" y="2064389"/>
                <a:ext cx="2054942" cy="1184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100" dirty="0"/>
                  <a:t>年齢６５歳未満の場合</a:t>
                </a:r>
                <a:endParaRPr lang="en-US" altLang="ja-JP" sz="1100" dirty="0"/>
              </a:p>
              <a:p>
                <a:pPr algn="ctr"/>
                <a:r>
                  <a:rPr lang="ja-JP" altLang="en-US" sz="1600" b="1" u="sng" dirty="0"/>
                  <a:t>初任診断</a:t>
                </a:r>
                <a:endParaRPr lang="en-US" altLang="ja-JP" sz="1600" b="1" u="sng" dirty="0"/>
              </a:p>
              <a:p>
                <a:r>
                  <a:rPr lang="en-US" altLang="ja-JP" sz="1100" dirty="0"/>
                  <a:t>※</a:t>
                </a:r>
                <a:r>
                  <a:rPr lang="ja-JP" altLang="en-US" sz="1100" dirty="0"/>
                  <a:t>３年以内に初任診断を受診していた場合は、その診断結果を受診先から取り寄せれば</a:t>
                </a:r>
                <a:r>
                  <a:rPr lang="en-US" altLang="ja-JP" sz="1100" dirty="0"/>
                  <a:t>OK</a:t>
                </a:r>
                <a:r>
                  <a:rPr lang="ja-JP" altLang="en-US" sz="1100" dirty="0"/>
                  <a:t>！</a:t>
                </a:r>
              </a:p>
            </p:txBody>
          </p:sp>
        </p:grp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81DE4DA5-FC7D-3F09-16E9-9FAE6074C3BC}"/>
                </a:ext>
              </a:extLst>
            </p:cNvPr>
            <p:cNvGrpSpPr/>
            <p:nvPr/>
          </p:nvGrpSpPr>
          <p:grpSpPr>
            <a:xfrm>
              <a:off x="1044142" y="4003210"/>
              <a:ext cx="2054942" cy="1982527"/>
              <a:chOff x="1072418" y="4136911"/>
              <a:chExt cx="2054942" cy="1982527"/>
            </a:xfrm>
          </p:grpSpPr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B4135FA7-A804-73D4-3F74-B47DCAF6CC59}"/>
                  </a:ext>
                </a:extLst>
              </p:cNvPr>
              <p:cNvSpPr/>
              <p:nvPr/>
            </p:nvSpPr>
            <p:spPr>
              <a:xfrm>
                <a:off x="1081857" y="4136911"/>
                <a:ext cx="1961720" cy="1982527"/>
              </a:xfrm>
              <a:prstGeom prst="rect">
                <a:avLst/>
              </a:prstGeom>
              <a:solidFill>
                <a:srgbClr val="00CCFF">
                  <a:alpha val="45000"/>
                </a:srgbClr>
              </a:solidFill>
              <a:ln>
                <a:solidFill>
                  <a:srgbClr val="00CC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443242B-9626-F647-79FD-9C47689CA7FE}"/>
                  </a:ext>
                </a:extLst>
              </p:cNvPr>
              <p:cNvSpPr txBox="1"/>
              <p:nvPr/>
            </p:nvSpPr>
            <p:spPr>
              <a:xfrm>
                <a:off x="1072418" y="4230108"/>
                <a:ext cx="2054942" cy="17697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100" dirty="0"/>
                  <a:t>年齢６５歳以上の場合</a:t>
                </a:r>
                <a:endParaRPr lang="en-US" altLang="ja-JP" sz="1100" dirty="0"/>
              </a:p>
              <a:p>
                <a:pPr algn="ctr"/>
                <a:r>
                  <a:rPr lang="ja-JP" altLang="en-US" sz="1600" b="1" u="sng" dirty="0"/>
                  <a:t>適齢診断</a:t>
                </a:r>
                <a:endParaRPr lang="en-US" altLang="ja-JP" sz="1600" b="1" u="sng" dirty="0"/>
              </a:p>
              <a:p>
                <a:r>
                  <a:rPr lang="en-US" altLang="ja-JP" sz="1100" dirty="0"/>
                  <a:t>※</a:t>
                </a:r>
                <a:r>
                  <a:rPr lang="ja-JP" altLang="en-US" sz="1100" dirty="0"/>
                  <a:t>採用前に受けていたとしても、再度受ける必要があります。必ず受診させよう！</a:t>
                </a:r>
                <a:endParaRPr lang="en-US" altLang="ja-JP" sz="1100" dirty="0"/>
              </a:p>
              <a:p>
                <a:endParaRPr lang="en-US" altLang="ja-JP" sz="1100" dirty="0"/>
              </a:p>
              <a:p>
                <a:pPr algn="ctr"/>
                <a:r>
                  <a:rPr lang="en-US" altLang="ja-JP" sz="1600" b="1" u="sng" dirty="0"/>
                  <a:t>+</a:t>
                </a:r>
                <a:r>
                  <a:rPr lang="ja-JP" altLang="en-US" sz="1600" b="1" u="sng" dirty="0"/>
                  <a:t>特別指導の実施</a:t>
                </a:r>
                <a:endParaRPr lang="en-US" altLang="ja-JP" sz="1600" b="1" u="sng" dirty="0"/>
              </a:p>
              <a:p>
                <a:r>
                  <a:rPr lang="en-US" altLang="ja-JP" sz="1100" dirty="0"/>
                  <a:t>※</a:t>
                </a:r>
                <a:r>
                  <a:rPr lang="ja-JP" altLang="en-US" sz="1100" dirty="0"/>
                  <a:t>診断結果を元に注意事項を整理しながら実施しよう！</a:t>
                </a:r>
              </a:p>
            </p:txBody>
          </p:sp>
        </p:grp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543F487-FABB-9D2D-7593-33BEB8A3C59C}"/>
              </a:ext>
            </a:extLst>
          </p:cNvPr>
          <p:cNvGrpSpPr/>
          <p:nvPr/>
        </p:nvGrpSpPr>
        <p:grpSpPr>
          <a:xfrm>
            <a:off x="3388265" y="1261456"/>
            <a:ext cx="3151934" cy="4320000"/>
            <a:chOff x="3459532" y="1504871"/>
            <a:chExt cx="3151934" cy="4728781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BD54301A-FC19-A826-B2E2-481DAE57C90C}"/>
                </a:ext>
              </a:extLst>
            </p:cNvPr>
            <p:cNvSpPr/>
            <p:nvPr/>
          </p:nvSpPr>
          <p:spPr>
            <a:xfrm>
              <a:off x="3459532" y="1504871"/>
              <a:ext cx="1184788" cy="1042044"/>
            </a:xfrm>
            <a:prstGeom prst="rect">
              <a:avLst/>
            </a:prstGeom>
            <a:solidFill>
              <a:srgbClr val="FF9933"/>
            </a:solidFill>
            <a:ln>
              <a:solidFill>
                <a:srgbClr val="FF99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ja-JP" altLang="en-US" sz="1600" b="1" dirty="0"/>
                <a:t>事故歴</a:t>
              </a:r>
              <a:r>
                <a:rPr lang="en-US" altLang="ja-JP" sz="1600" b="1" dirty="0"/>
                <a:t>(</a:t>
              </a:r>
              <a:r>
                <a:rPr lang="ja-JP" altLang="en-US" sz="1600" b="1" dirty="0"/>
                <a:t>有</a:t>
              </a:r>
              <a:r>
                <a:rPr lang="en-US" altLang="ja-JP" sz="1600" b="1" dirty="0"/>
                <a:t>)</a:t>
              </a:r>
              <a:endParaRPr lang="ja-JP" altLang="en-US" sz="1600" b="1" dirty="0"/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AA468375-82F5-AD9C-A8B5-743694DD1DA5}"/>
                </a:ext>
              </a:extLst>
            </p:cNvPr>
            <p:cNvGrpSpPr/>
            <p:nvPr/>
          </p:nvGrpSpPr>
          <p:grpSpPr>
            <a:xfrm>
              <a:off x="3636170" y="1887510"/>
              <a:ext cx="2975296" cy="4346142"/>
              <a:chOff x="3636170" y="1887510"/>
              <a:chExt cx="2975296" cy="4346142"/>
            </a:xfrm>
          </p:grpSpPr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B5D79156-D2AF-7D0A-D4AA-7341208B4BF1}"/>
                  </a:ext>
                </a:extLst>
              </p:cNvPr>
              <p:cNvSpPr/>
              <p:nvPr/>
            </p:nvSpPr>
            <p:spPr>
              <a:xfrm>
                <a:off x="3636170" y="1887510"/>
                <a:ext cx="2975296" cy="434614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99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BF5E0800-92B1-6396-3523-596FFB60BC5C}"/>
                  </a:ext>
                </a:extLst>
              </p:cNvPr>
              <p:cNvGrpSpPr/>
              <p:nvPr/>
            </p:nvGrpSpPr>
            <p:grpSpPr>
              <a:xfrm>
                <a:off x="3636170" y="1887510"/>
                <a:ext cx="2910350" cy="3622918"/>
                <a:chOff x="5309418" y="1719526"/>
                <a:chExt cx="2910350" cy="3622918"/>
              </a:xfrm>
            </p:grpSpPr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5FA33226-498A-4DA1-5D63-37384FC987F1}"/>
                    </a:ext>
                  </a:extLst>
                </p:cNvPr>
                <p:cNvSpPr txBox="1"/>
                <p:nvPr/>
              </p:nvSpPr>
              <p:spPr>
                <a:xfrm>
                  <a:off x="5309418" y="1719526"/>
                  <a:ext cx="2910350" cy="35855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ja-JP" altLang="en-US" sz="1100" dirty="0"/>
                    <a:t>事故惹起者の場合</a:t>
                  </a:r>
                  <a:endParaRPr lang="en-US" altLang="ja-JP" sz="1100" dirty="0"/>
                </a:p>
                <a:p>
                  <a:pPr algn="ctr"/>
                  <a:r>
                    <a:rPr lang="ja-JP" altLang="en-US" sz="1600" b="1" u="sng" dirty="0"/>
                    <a:t>特定診断</a:t>
                  </a:r>
                  <a:r>
                    <a:rPr lang="en-US" altLang="ja-JP" sz="1600" b="1" u="sng" dirty="0"/>
                    <a:t>Ⅰ</a:t>
                  </a:r>
                  <a:r>
                    <a:rPr lang="ja-JP" altLang="en-US" sz="1600" b="1" u="sng" dirty="0"/>
                    <a:t>または特定診断</a:t>
                  </a:r>
                  <a:r>
                    <a:rPr lang="en-US" altLang="ja-JP" sz="1600" b="1" u="sng" dirty="0"/>
                    <a:t>Ⅱ</a:t>
                  </a:r>
                </a:p>
                <a:p>
                  <a:pPr algn="ctr"/>
                  <a:endParaRPr lang="en-US" altLang="ja-JP" sz="1600" u="sng" dirty="0"/>
                </a:p>
                <a:p>
                  <a:pPr algn="ctr"/>
                  <a:endParaRPr lang="en-US" altLang="ja-JP" sz="1600" u="sng" dirty="0"/>
                </a:p>
                <a:p>
                  <a:pPr algn="ctr"/>
                  <a:endParaRPr lang="en-US" altLang="ja-JP" sz="1600" u="sng" dirty="0"/>
                </a:p>
                <a:p>
                  <a:pPr algn="ctr"/>
                  <a:endParaRPr lang="en-US" altLang="ja-JP" sz="1600" u="sng" dirty="0"/>
                </a:p>
                <a:p>
                  <a:pPr algn="ctr"/>
                  <a:endParaRPr lang="en-US" altLang="ja-JP" sz="1600" u="sng" dirty="0"/>
                </a:p>
                <a:p>
                  <a:pPr algn="ctr"/>
                  <a:endParaRPr lang="en-US" altLang="ja-JP" sz="1600" u="sng" dirty="0"/>
                </a:p>
                <a:p>
                  <a:pPr algn="ctr"/>
                  <a:r>
                    <a:rPr lang="en-US" altLang="ja-JP" sz="1600" b="1" u="sng" dirty="0"/>
                    <a:t>+</a:t>
                  </a:r>
                  <a:r>
                    <a:rPr lang="ja-JP" altLang="en-US" sz="1600" b="1" u="sng" dirty="0"/>
                    <a:t>特別指導の実施</a:t>
                  </a:r>
                  <a:endParaRPr lang="en-US" altLang="ja-JP" sz="1600" b="1" u="sng" dirty="0"/>
                </a:p>
                <a:p>
                  <a:r>
                    <a:rPr lang="ja-JP" altLang="en-US" sz="1100" dirty="0"/>
                    <a:t>合計６時間以上実施</a:t>
                  </a:r>
                  <a:r>
                    <a:rPr lang="en-US" altLang="ja-JP" sz="1100" dirty="0"/>
                    <a:t>(</a:t>
                  </a:r>
                  <a:r>
                    <a:rPr lang="ja-JP" altLang="en-US" sz="1100" dirty="0"/>
                    <a:t>指導内容の詳細は↓</a:t>
                  </a:r>
                  <a:r>
                    <a:rPr lang="en-US" altLang="ja-JP" sz="1100" dirty="0"/>
                    <a:t>)</a:t>
                  </a:r>
                </a:p>
                <a:p>
                  <a:endParaRPr lang="en-US" altLang="ja-JP" sz="1100" dirty="0"/>
                </a:p>
                <a:p>
                  <a:endParaRPr lang="en-US" altLang="ja-JP" sz="1100" dirty="0"/>
                </a:p>
                <a:p>
                  <a:endParaRPr lang="en-US" altLang="ja-JP" sz="1100" dirty="0"/>
                </a:p>
                <a:p>
                  <a:endParaRPr lang="en-US" altLang="ja-JP" sz="1100" dirty="0"/>
                </a:p>
                <a:p>
                  <a:endParaRPr lang="en-US" altLang="ja-JP" sz="1100" dirty="0"/>
                </a:p>
                <a:p>
                  <a:endParaRPr lang="en-US" altLang="ja-JP" sz="1100" dirty="0"/>
                </a:p>
                <a:p>
                  <a:endParaRPr lang="ja-JP" altLang="en-US" sz="1100" dirty="0"/>
                </a:p>
              </p:txBody>
            </p:sp>
            <p:grpSp>
              <p:nvGrpSpPr>
                <p:cNvPr id="21" name="グループ化 20">
                  <a:extLst>
                    <a:ext uri="{FF2B5EF4-FFF2-40B4-BE49-F238E27FC236}">
                      <a16:creationId xmlns:a16="http://schemas.microsoft.com/office/drawing/2014/main" id="{89640EFC-D321-8BC4-6925-4CF162C0B934}"/>
                    </a:ext>
                  </a:extLst>
                </p:cNvPr>
                <p:cNvGrpSpPr/>
                <p:nvPr/>
              </p:nvGrpSpPr>
              <p:grpSpPr>
                <a:xfrm>
                  <a:off x="6971071" y="2258043"/>
                  <a:ext cx="1248697" cy="1042044"/>
                  <a:chOff x="5605268" y="3778434"/>
                  <a:chExt cx="1248697" cy="1042044"/>
                </a:xfrm>
              </p:grpSpPr>
              <p:sp>
                <p:nvSpPr>
                  <p:cNvPr id="30" name="正方形/長方形 29">
                    <a:extLst>
                      <a:ext uri="{FF2B5EF4-FFF2-40B4-BE49-F238E27FC236}">
                        <a16:creationId xmlns:a16="http://schemas.microsoft.com/office/drawing/2014/main" id="{DBE0A2C1-5E04-F81D-AFCC-A349260DAEF0}"/>
                      </a:ext>
                    </a:extLst>
                  </p:cNvPr>
                  <p:cNvSpPr/>
                  <p:nvPr/>
                </p:nvSpPr>
                <p:spPr>
                  <a:xfrm>
                    <a:off x="5637222" y="3778434"/>
                    <a:ext cx="1184788" cy="1042044"/>
                  </a:xfrm>
                  <a:prstGeom prst="rect">
                    <a:avLst/>
                  </a:prstGeom>
                  <a:solidFill>
                    <a:srgbClr val="FF9933"/>
                  </a:solidFill>
                  <a:ln>
                    <a:solidFill>
                      <a:srgbClr val="FF993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grpSp>
                <p:nvGrpSpPr>
                  <p:cNvPr id="31" name="グループ化 30">
                    <a:extLst>
                      <a:ext uri="{FF2B5EF4-FFF2-40B4-BE49-F238E27FC236}">
                        <a16:creationId xmlns:a16="http://schemas.microsoft.com/office/drawing/2014/main" id="{BF5B4BD1-7354-77E1-A5F1-E647316A5DBD}"/>
                      </a:ext>
                    </a:extLst>
                  </p:cNvPr>
                  <p:cNvGrpSpPr/>
                  <p:nvPr/>
                </p:nvGrpSpPr>
                <p:grpSpPr>
                  <a:xfrm>
                    <a:off x="5605268" y="3778434"/>
                    <a:ext cx="1248697" cy="901244"/>
                    <a:chOff x="5515895" y="3748561"/>
                    <a:chExt cx="1248697" cy="901244"/>
                  </a:xfrm>
                </p:grpSpPr>
                <p:sp>
                  <p:nvSpPr>
                    <p:cNvPr id="32" name="テキスト ボックス 31">
                      <a:extLst>
                        <a:ext uri="{FF2B5EF4-FFF2-40B4-BE49-F238E27FC236}">
                          <a16:creationId xmlns:a16="http://schemas.microsoft.com/office/drawing/2014/main" id="{5978ED89-D8C8-C324-90C8-D16EBBF59E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15895" y="3748561"/>
                      <a:ext cx="1248697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ja-JP" altLang="en-US" sz="900" dirty="0"/>
                        <a:t>特定診断</a:t>
                      </a:r>
                      <a:r>
                        <a:rPr lang="en-US" altLang="ja-JP" sz="900" dirty="0"/>
                        <a:t>Ⅰ</a:t>
                      </a:r>
                      <a:r>
                        <a:rPr lang="ja-JP" altLang="en-US" sz="900" dirty="0"/>
                        <a:t>の該当者</a:t>
                      </a:r>
                    </a:p>
                  </p:txBody>
                </p:sp>
                <p:pic>
                  <p:nvPicPr>
                    <p:cNvPr id="33" name="Picture 2">
                      <a:extLst>
                        <a:ext uri="{FF2B5EF4-FFF2-40B4-BE49-F238E27FC236}">
                          <a16:creationId xmlns:a16="http://schemas.microsoft.com/office/drawing/2014/main" id="{61D9B968-17F7-C2D9-BC0F-108AE30D3B1E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797343" y="3964005"/>
                      <a:ext cx="685800" cy="68580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</p:grpSp>
            <p:grpSp>
              <p:nvGrpSpPr>
                <p:cNvPr id="22" name="グループ化 21">
                  <a:extLst>
                    <a:ext uri="{FF2B5EF4-FFF2-40B4-BE49-F238E27FC236}">
                      <a16:creationId xmlns:a16="http://schemas.microsoft.com/office/drawing/2014/main" id="{C6C286FB-2E37-7792-B9FB-7885ED3FD9E3}"/>
                    </a:ext>
                  </a:extLst>
                </p:cNvPr>
                <p:cNvGrpSpPr/>
                <p:nvPr/>
              </p:nvGrpSpPr>
              <p:grpSpPr>
                <a:xfrm>
                  <a:off x="5350321" y="2295365"/>
                  <a:ext cx="1248697" cy="1042044"/>
                  <a:chOff x="5515896" y="4863941"/>
                  <a:chExt cx="1248697" cy="1042044"/>
                </a:xfrm>
              </p:grpSpPr>
              <p:sp>
                <p:nvSpPr>
                  <p:cNvPr id="26" name="正方形/長方形 25">
                    <a:extLst>
                      <a:ext uri="{FF2B5EF4-FFF2-40B4-BE49-F238E27FC236}">
                        <a16:creationId xmlns:a16="http://schemas.microsoft.com/office/drawing/2014/main" id="{D23E3BC2-1505-5989-8F40-E5AAAC32B60C}"/>
                      </a:ext>
                    </a:extLst>
                  </p:cNvPr>
                  <p:cNvSpPr/>
                  <p:nvPr/>
                </p:nvSpPr>
                <p:spPr>
                  <a:xfrm>
                    <a:off x="5547849" y="4863941"/>
                    <a:ext cx="1184788" cy="1042044"/>
                  </a:xfrm>
                  <a:prstGeom prst="rect">
                    <a:avLst/>
                  </a:prstGeom>
                  <a:solidFill>
                    <a:srgbClr val="FF9933"/>
                  </a:solidFill>
                  <a:ln>
                    <a:solidFill>
                      <a:srgbClr val="FF993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grpSp>
                <p:nvGrpSpPr>
                  <p:cNvPr id="27" name="グループ化 26">
                    <a:extLst>
                      <a:ext uri="{FF2B5EF4-FFF2-40B4-BE49-F238E27FC236}">
                        <a16:creationId xmlns:a16="http://schemas.microsoft.com/office/drawing/2014/main" id="{4165E1D3-380A-2245-C8E5-C8DB97A73665}"/>
                      </a:ext>
                    </a:extLst>
                  </p:cNvPr>
                  <p:cNvGrpSpPr/>
                  <p:nvPr/>
                </p:nvGrpSpPr>
                <p:grpSpPr>
                  <a:xfrm>
                    <a:off x="5515896" y="4863941"/>
                    <a:ext cx="1248697" cy="916632"/>
                    <a:chOff x="5515896" y="4863941"/>
                    <a:chExt cx="1248697" cy="916632"/>
                  </a:xfrm>
                </p:grpSpPr>
                <p:sp>
                  <p:nvSpPr>
                    <p:cNvPr id="28" name="テキスト ボックス 27">
                      <a:extLst>
                        <a:ext uri="{FF2B5EF4-FFF2-40B4-BE49-F238E27FC236}">
                          <a16:creationId xmlns:a16="http://schemas.microsoft.com/office/drawing/2014/main" id="{A4D2DAA3-E3B2-66AE-C10D-27A419DC839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15896" y="4863941"/>
                      <a:ext cx="1248697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ja-JP" altLang="en-US" sz="900" dirty="0"/>
                        <a:t>特定診断</a:t>
                      </a:r>
                      <a:r>
                        <a:rPr lang="en-US" altLang="ja-JP" sz="900" dirty="0"/>
                        <a:t>Ⅱ</a:t>
                      </a:r>
                      <a:r>
                        <a:rPr lang="ja-JP" altLang="en-US" sz="900" dirty="0"/>
                        <a:t>の該当者</a:t>
                      </a:r>
                    </a:p>
                  </p:txBody>
                </p:sp>
                <p:pic>
                  <p:nvPicPr>
                    <p:cNvPr id="29" name="Picture 4">
                      <a:extLst>
                        <a:ext uri="{FF2B5EF4-FFF2-40B4-BE49-F238E27FC236}">
                          <a16:creationId xmlns:a16="http://schemas.microsoft.com/office/drawing/2014/main" id="{668D46DA-622C-9C5B-94EA-6003CEB50686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797343" y="5094773"/>
                      <a:ext cx="685800" cy="68580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</p:grpSp>
            <p:grpSp>
              <p:nvGrpSpPr>
                <p:cNvPr id="23" name="グループ化 22">
                  <a:extLst>
                    <a:ext uri="{FF2B5EF4-FFF2-40B4-BE49-F238E27FC236}">
                      <a16:creationId xmlns:a16="http://schemas.microsoft.com/office/drawing/2014/main" id="{BB3760A1-C8C6-5216-1F41-1264E2F22269}"/>
                    </a:ext>
                  </a:extLst>
                </p:cNvPr>
                <p:cNvGrpSpPr/>
                <p:nvPr/>
              </p:nvGrpSpPr>
              <p:grpSpPr>
                <a:xfrm>
                  <a:off x="6169391" y="4300400"/>
                  <a:ext cx="1184788" cy="1042044"/>
                  <a:chOff x="6132863" y="4099234"/>
                  <a:chExt cx="1184788" cy="1042044"/>
                </a:xfrm>
              </p:grpSpPr>
              <p:sp>
                <p:nvSpPr>
                  <p:cNvPr id="24" name="正方形/長方形 23">
                    <a:extLst>
                      <a:ext uri="{FF2B5EF4-FFF2-40B4-BE49-F238E27FC236}">
                        <a16:creationId xmlns:a16="http://schemas.microsoft.com/office/drawing/2014/main" id="{30EEDF50-36B0-F756-356C-F597BCDF841D}"/>
                      </a:ext>
                    </a:extLst>
                  </p:cNvPr>
                  <p:cNvSpPr/>
                  <p:nvPr/>
                </p:nvSpPr>
                <p:spPr>
                  <a:xfrm>
                    <a:off x="6132863" y="4099234"/>
                    <a:ext cx="1184788" cy="1042044"/>
                  </a:xfrm>
                  <a:prstGeom prst="rect">
                    <a:avLst/>
                  </a:prstGeom>
                  <a:solidFill>
                    <a:srgbClr val="FF9933"/>
                  </a:solidFill>
                  <a:ln>
                    <a:solidFill>
                      <a:srgbClr val="FF993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pic>
                <p:nvPicPr>
                  <p:cNvPr id="25" name="Picture 8">
                    <a:extLst>
                      <a:ext uri="{FF2B5EF4-FFF2-40B4-BE49-F238E27FC236}">
                        <a16:creationId xmlns:a16="http://schemas.microsoft.com/office/drawing/2014/main" id="{8F30DB66-E5E8-7A5F-4EFB-82CB1F5720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44257" y="4241462"/>
                    <a:ext cx="762000" cy="76200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5D52595-4333-BB8C-1870-C9270A010DCF}"/>
                  </a:ext>
                </a:extLst>
              </p:cNvPr>
              <p:cNvSpPr txBox="1"/>
              <p:nvPr/>
            </p:nvSpPr>
            <p:spPr>
              <a:xfrm>
                <a:off x="3701116" y="5473107"/>
                <a:ext cx="29103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b="1" dirty="0"/>
                  <a:t>＜事故惹起者の</a:t>
                </a:r>
                <a:r>
                  <a:rPr lang="en-US" altLang="ja-JP" sz="1200" b="1" dirty="0"/>
                  <a:t>+α&gt;</a:t>
                </a:r>
              </a:p>
              <a:p>
                <a:r>
                  <a:rPr lang="ja-JP" altLang="en-US" sz="1200" b="1" dirty="0"/>
                  <a:t>業界未経験者は初任診断も受診</a:t>
                </a:r>
                <a:endParaRPr lang="en-US" altLang="ja-JP" sz="1200" b="1" dirty="0"/>
              </a:p>
              <a:p>
                <a:r>
                  <a:rPr lang="ja-JP" altLang="en-US" sz="1200" b="1" dirty="0"/>
                  <a:t>６５歳以上の場合は適齢診断も受診</a:t>
                </a:r>
              </a:p>
            </p:txBody>
          </p:sp>
        </p:grp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0737A1E9-16F4-7031-F2CE-3E13984BFBD5}"/>
              </a:ext>
            </a:extLst>
          </p:cNvPr>
          <p:cNvGrpSpPr/>
          <p:nvPr/>
        </p:nvGrpSpPr>
        <p:grpSpPr>
          <a:xfrm>
            <a:off x="182502" y="6695826"/>
            <a:ext cx="4672001" cy="1032885"/>
            <a:chOff x="4184281" y="4572989"/>
            <a:chExt cx="4672001" cy="1032885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0554BDE6-B928-4C1B-B1AB-AD86616B1A21}"/>
                </a:ext>
              </a:extLst>
            </p:cNvPr>
            <p:cNvGrpSpPr/>
            <p:nvPr/>
          </p:nvGrpSpPr>
          <p:grpSpPr>
            <a:xfrm>
              <a:off x="4184281" y="4572989"/>
              <a:ext cx="4672001" cy="1032885"/>
              <a:chOff x="4184281" y="4572989"/>
              <a:chExt cx="4672001" cy="1032885"/>
            </a:xfrm>
          </p:grpSpPr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20C608F3-1BD4-7E54-F83E-2DC73A05EBB9}"/>
                  </a:ext>
                </a:extLst>
              </p:cNvPr>
              <p:cNvSpPr/>
              <p:nvPr/>
            </p:nvSpPr>
            <p:spPr>
              <a:xfrm>
                <a:off x="4184281" y="4572989"/>
                <a:ext cx="1124878" cy="686723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ja-JP" altLang="en-US" b="1" dirty="0">
                    <a:solidFill>
                      <a:schemeClr val="tx1"/>
                    </a:solidFill>
                  </a:rPr>
                  <a:t>経験</a:t>
                </a:r>
                <a:r>
                  <a:rPr lang="en-US" altLang="ja-JP" b="1" dirty="0">
                    <a:solidFill>
                      <a:schemeClr val="tx1"/>
                    </a:solidFill>
                  </a:rPr>
                  <a:t>(</a:t>
                </a:r>
                <a:r>
                  <a:rPr lang="ja-JP" altLang="en-US" b="1" dirty="0">
                    <a:solidFill>
                      <a:schemeClr val="tx1"/>
                    </a:solidFill>
                  </a:rPr>
                  <a:t>有</a:t>
                </a:r>
                <a:r>
                  <a:rPr lang="en-US" altLang="ja-JP" b="1" dirty="0">
                    <a:solidFill>
                      <a:schemeClr val="tx1"/>
                    </a:solidFill>
                  </a:rPr>
                  <a:t>)</a:t>
                </a:r>
                <a:endParaRPr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正方形/長方形 42">
                <a:extLst>
                  <a:ext uri="{FF2B5EF4-FFF2-40B4-BE49-F238E27FC236}">
                    <a16:creationId xmlns:a16="http://schemas.microsoft.com/office/drawing/2014/main" id="{EC3B40E6-FADC-2C2A-757F-3FAC75A7825B}"/>
                  </a:ext>
                </a:extLst>
              </p:cNvPr>
              <p:cNvSpPr/>
              <p:nvPr/>
            </p:nvSpPr>
            <p:spPr>
              <a:xfrm>
                <a:off x="4285535" y="4947113"/>
                <a:ext cx="4570747" cy="658761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/>
              </a:p>
            </p:txBody>
          </p:sp>
        </p:grp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7D3592FE-4BEE-F3DA-9C40-5111FD368992}"/>
                </a:ext>
              </a:extLst>
            </p:cNvPr>
            <p:cNvSpPr txBox="1"/>
            <p:nvPr/>
          </p:nvSpPr>
          <p:spPr>
            <a:xfrm>
              <a:off x="4285534" y="5054731"/>
              <a:ext cx="45177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/>
                <a:t>履歴書等で記載されている事業所名と従事期間を必ず</a:t>
              </a:r>
              <a:endParaRPr lang="en-US" altLang="ja-JP" sz="1400" dirty="0"/>
            </a:p>
            <a:p>
              <a:r>
                <a:rPr lang="ja-JP" altLang="en-US" sz="1400" b="1" u="sng" dirty="0"/>
                <a:t>運転者台帳に記入</a:t>
              </a:r>
              <a:r>
                <a:rPr lang="ja-JP" altLang="en-US" sz="1400" dirty="0"/>
                <a:t>しよう！</a:t>
              </a: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FC30A4B2-9AB6-8F34-7EED-831A25F3644D}"/>
              </a:ext>
            </a:extLst>
          </p:cNvPr>
          <p:cNvGrpSpPr/>
          <p:nvPr/>
        </p:nvGrpSpPr>
        <p:grpSpPr>
          <a:xfrm>
            <a:off x="1487984" y="7895005"/>
            <a:ext cx="5162452" cy="2225290"/>
            <a:chOff x="383443" y="8712025"/>
            <a:chExt cx="5162452" cy="2225290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4411236B-DF05-218C-3915-D046469D6DA8}"/>
                </a:ext>
              </a:extLst>
            </p:cNvPr>
            <p:cNvSpPr/>
            <p:nvPr/>
          </p:nvSpPr>
          <p:spPr>
            <a:xfrm>
              <a:off x="383443" y="8712025"/>
              <a:ext cx="1124878" cy="686723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ja-JP" altLang="en-US" b="1" dirty="0">
                  <a:solidFill>
                    <a:schemeClr val="tx1"/>
                  </a:solidFill>
                </a:rPr>
                <a:t>経験</a:t>
              </a:r>
              <a:r>
                <a:rPr lang="en-US" altLang="ja-JP" b="1" dirty="0">
                  <a:solidFill>
                    <a:schemeClr val="tx1"/>
                  </a:solidFill>
                </a:rPr>
                <a:t>(</a:t>
              </a:r>
              <a:r>
                <a:rPr lang="ja-JP" altLang="en-US" b="1" dirty="0">
                  <a:solidFill>
                    <a:schemeClr val="tx1"/>
                  </a:solidFill>
                </a:rPr>
                <a:t>無</a:t>
              </a:r>
              <a:r>
                <a:rPr lang="en-US" altLang="ja-JP" b="1" dirty="0">
                  <a:solidFill>
                    <a:schemeClr val="tx1"/>
                  </a:solidFill>
                </a:rPr>
                <a:t>)</a:t>
              </a:r>
              <a:endParaRPr lang="ja-JP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EC639048-B256-800C-3422-ACD5E15AFAD2}"/>
                </a:ext>
              </a:extLst>
            </p:cNvPr>
            <p:cNvSpPr/>
            <p:nvPr/>
          </p:nvSpPr>
          <p:spPr>
            <a:xfrm>
              <a:off x="484491" y="9055387"/>
              <a:ext cx="5061404" cy="188192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271EF13-F6FD-9055-9E88-85EC02735AA6}"/>
                </a:ext>
              </a:extLst>
            </p:cNvPr>
            <p:cNvSpPr txBox="1"/>
            <p:nvPr/>
          </p:nvSpPr>
          <p:spPr>
            <a:xfrm>
              <a:off x="454741" y="9230420"/>
              <a:ext cx="508119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/>
                <a:t>①１５時間以上の実施</a:t>
              </a:r>
              <a:endParaRPr lang="en-US" altLang="ja-JP" sz="1600" b="1" dirty="0"/>
            </a:p>
            <a:p>
              <a:r>
                <a:rPr lang="ja-JP" altLang="en-US" sz="1400" dirty="0"/>
                <a:t>→指導及び監督の指針</a:t>
              </a:r>
              <a:r>
                <a:rPr lang="en-US" altLang="ja-JP" sz="1400" dirty="0"/>
                <a:t>(12</a:t>
              </a:r>
              <a:r>
                <a:rPr lang="ja-JP" altLang="en-US" sz="1400" dirty="0"/>
                <a:t>項目</a:t>
              </a:r>
              <a:r>
                <a:rPr lang="en-US" altLang="ja-JP" sz="1400" dirty="0"/>
                <a:t>)</a:t>
              </a:r>
              <a:r>
                <a:rPr lang="ja-JP" altLang="en-US" sz="1400" dirty="0"/>
                <a:t>を座学と実車を用いた指導を実施</a:t>
              </a:r>
              <a:endParaRPr lang="en-US" altLang="ja-JP" sz="1400" dirty="0"/>
            </a:p>
            <a:p>
              <a:r>
                <a:rPr lang="ja-JP" altLang="en-US" sz="1600" b="1" dirty="0"/>
                <a:t>②２０時間以上の実施</a:t>
              </a:r>
              <a:endParaRPr lang="en-US" altLang="ja-JP" sz="1600" b="1" dirty="0"/>
            </a:p>
            <a:p>
              <a:r>
                <a:rPr lang="ja-JP" altLang="en-US" sz="1400" dirty="0"/>
                <a:t>→実際に事業用自動車を運転させ、安全な運転方法を指導</a:t>
              </a:r>
              <a:endParaRPr lang="en-US" altLang="ja-JP" sz="1400" dirty="0"/>
            </a:p>
            <a:p>
              <a:r>
                <a:rPr lang="en-US" altLang="ja-JP" sz="900" dirty="0"/>
                <a:t>※</a:t>
              </a:r>
              <a:r>
                <a:rPr lang="ja-JP" altLang="en-US" sz="900" dirty="0"/>
                <a:t>事故歴の有無にかかわらず、３年以内に経験がなければ必ず実施しなければいけません！</a:t>
              </a:r>
              <a:endParaRPr lang="en-US" altLang="ja-JP" sz="900" dirty="0"/>
            </a:p>
            <a:p>
              <a:r>
                <a:rPr lang="ja-JP" altLang="en-US" sz="900" dirty="0"/>
                <a:t>①と②の合計３５時間以上の実施記録は「初任運転者記録簿</a:t>
              </a:r>
              <a:r>
                <a:rPr lang="en-US" altLang="ja-JP" sz="900" dirty="0"/>
                <a:t>(</a:t>
              </a:r>
              <a:r>
                <a:rPr lang="ja-JP" altLang="en-US" sz="900" dirty="0"/>
                <a:t>秋田県版</a:t>
              </a:r>
              <a:r>
                <a:rPr lang="en-US" altLang="ja-JP" sz="900" dirty="0"/>
                <a:t>)</a:t>
              </a:r>
              <a:r>
                <a:rPr lang="ja-JP" altLang="en-US" sz="900" dirty="0"/>
                <a:t>」を活用して保存！</a:t>
              </a: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0ED29023-BEB9-7F24-B715-4FDAFEAE5FE6}"/>
              </a:ext>
            </a:extLst>
          </p:cNvPr>
          <p:cNvGrpSpPr/>
          <p:nvPr/>
        </p:nvGrpSpPr>
        <p:grpSpPr>
          <a:xfrm>
            <a:off x="0" y="425972"/>
            <a:ext cx="6858000" cy="715166"/>
            <a:chOff x="0" y="160141"/>
            <a:chExt cx="6858000" cy="715166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6601ACED-A105-F301-DE93-F5C6B8AA4B97}"/>
                </a:ext>
              </a:extLst>
            </p:cNvPr>
            <p:cNvSpPr txBox="1"/>
            <p:nvPr/>
          </p:nvSpPr>
          <p:spPr>
            <a:xfrm>
              <a:off x="584392" y="491323"/>
              <a:ext cx="5517661" cy="3231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ja-JP" altLang="en-US" sz="1500" b="1" dirty="0"/>
                <a:t>運転記録証明書で事故歴を確認し適性診断診断を受診させよう</a:t>
              </a:r>
            </a:p>
          </p:txBody>
        </p:sp>
        <p:pic>
          <p:nvPicPr>
            <p:cNvPr id="34" name="グラフィックス 33" descr="チェックリスト 単色塗りつぶし">
              <a:extLst>
                <a:ext uri="{FF2B5EF4-FFF2-40B4-BE49-F238E27FC236}">
                  <a16:creationId xmlns:a16="http://schemas.microsoft.com/office/drawing/2014/main" id="{A388465A-2D63-8CDF-7B34-AB1B7352D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5590" y="160141"/>
              <a:ext cx="651888" cy="651888"/>
            </a:xfrm>
            <a:prstGeom prst="rect">
              <a:avLst/>
            </a:prstGeom>
          </p:spPr>
        </p:pic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B548AF60-AA75-7DF0-C74F-E024BC20DB7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75307"/>
              <a:ext cx="6858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9DEB6B2D-F7E2-3D0E-81F1-6B58360FEF64}"/>
              </a:ext>
            </a:extLst>
          </p:cNvPr>
          <p:cNvGrpSpPr/>
          <p:nvPr/>
        </p:nvGrpSpPr>
        <p:grpSpPr>
          <a:xfrm>
            <a:off x="0" y="5813801"/>
            <a:ext cx="6858000" cy="646331"/>
            <a:chOff x="0" y="5465298"/>
            <a:chExt cx="6858000" cy="64633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D9BA60B-6C9F-9BB3-7887-B48E13204EC2}"/>
                </a:ext>
              </a:extLst>
            </p:cNvPr>
            <p:cNvSpPr txBox="1"/>
            <p:nvPr/>
          </p:nvSpPr>
          <p:spPr>
            <a:xfrm>
              <a:off x="677478" y="5583066"/>
              <a:ext cx="6078488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ja-JP" altLang="en-US" sz="1400" b="1" dirty="0"/>
                <a:t>過去３年以内にトラック運送会社</a:t>
              </a:r>
              <a:r>
                <a:rPr lang="en-US" altLang="ja-JP" sz="1400" b="1" dirty="0"/>
                <a:t>(</a:t>
              </a:r>
              <a:r>
                <a:rPr lang="ja-JP" altLang="en-US" sz="1400" b="1" dirty="0"/>
                <a:t>事業用トラック</a:t>
              </a:r>
              <a:r>
                <a:rPr lang="en-US" altLang="ja-JP" sz="1400" b="1" dirty="0"/>
                <a:t>) </a:t>
              </a:r>
              <a:r>
                <a:rPr lang="ja-JP" altLang="en-US" sz="1400" b="1" dirty="0"/>
                <a:t>での運転経験運転経験</a:t>
              </a:r>
              <a:endParaRPr lang="en-US" altLang="ja-JP" sz="1400" b="1" dirty="0"/>
            </a:p>
            <a:p>
              <a:r>
                <a:rPr lang="ja-JP" altLang="en-US" sz="1400" b="1" dirty="0"/>
                <a:t>の有無を確認しよう</a:t>
              </a:r>
            </a:p>
          </p:txBody>
        </p:sp>
        <p:pic>
          <p:nvPicPr>
            <p:cNvPr id="44" name="グラフィックス 43" descr="教室 単色塗りつぶし">
              <a:extLst>
                <a:ext uri="{FF2B5EF4-FFF2-40B4-BE49-F238E27FC236}">
                  <a16:creationId xmlns:a16="http://schemas.microsoft.com/office/drawing/2014/main" id="{99E65F27-E72A-38D1-8037-35B859BF9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147" y="5465298"/>
              <a:ext cx="646331" cy="646331"/>
            </a:xfrm>
            <a:prstGeom prst="rect">
              <a:avLst/>
            </a:prstGeom>
          </p:spPr>
        </p:pic>
        <p:cxnSp>
          <p:nvCxnSpPr>
            <p:cNvPr id="55" name="直線コネクタ 54">
              <a:extLst>
                <a:ext uri="{FF2B5EF4-FFF2-40B4-BE49-F238E27FC236}">
                  <a16:creationId xmlns:a16="http://schemas.microsoft.com/office/drawing/2014/main" id="{EE98B837-E40F-4D39-3F8A-532B37AD85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107833"/>
              <a:ext cx="6858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B5A770A-DB41-C8D2-7165-26799FEB1F13}"/>
              </a:ext>
            </a:extLst>
          </p:cNvPr>
          <p:cNvGrpSpPr/>
          <p:nvPr/>
        </p:nvGrpSpPr>
        <p:grpSpPr>
          <a:xfrm>
            <a:off x="0" y="10286589"/>
            <a:ext cx="7330783" cy="741170"/>
            <a:chOff x="0" y="9739493"/>
            <a:chExt cx="7330783" cy="741170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37C9C6D-AAB6-DD55-A6F9-580423FEDC95}"/>
                </a:ext>
              </a:extLst>
            </p:cNvPr>
            <p:cNvSpPr txBox="1"/>
            <p:nvPr/>
          </p:nvSpPr>
          <p:spPr>
            <a:xfrm>
              <a:off x="677478" y="9939779"/>
              <a:ext cx="6653305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ja-JP" altLang="en-US" sz="1500" b="1" dirty="0"/>
                <a:t>雇入れ時の健康診断を入社１カ月前後を目安に受診させよう</a:t>
              </a:r>
              <a:endParaRPr lang="en-US" altLang="ja-JP" sz="1500" b="1" dirty="0"/>
            </a:p>
            <a:p>
              <a:r>
                <a:rPr lang="en-US" altLang="ja-JP" sz="1200" b="1" dirty="0"/>
                <a:t>※</a:t>
              </a:r>
              <a:r>
                <a:rPr lang="ja-JP" altLang="en-US" sz="1200" b="1" dirty="0"/>
                <a:t>直近３カ月以内に受診している場合は、その診断結果を活用できる</a:t>
              </a:r>
              <a:endParaRPr lang="en-US" altLang="ja-JP" sz="1200" b="1" dirty="0"/>
            </a:p>
          </p:txBody>
        </p:sp>
        <p:pic>
          <p:nvPicPr>
            <p:cNvPr id="37" name="グラフィックス 36" descr="聴診器 単色塗りつぶし">
              <a:extLst>
                <a:ext uri="{FF2B5EF4-FFF2-40B4-BE49-F238E27FC236}">
                  <a16:creationId xmlns:a16="http://schemas.microsoft.com/office/drawing/2014/main" id="{A2E50AF9-71C6-CCF1-8EED-AFEFCB429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5536" y="9739493"/>
              <a:ext cx="651889" cy="651889"/>
            </a:xfrm>
            <a:prstGeom prst="rect">
              <a:avLst/>
            </a:prstGeom>
          </p:spPr>
        </p:pic>
        <p:cxnSp>
          <p:nvCxnSpPr>
            <p:cNvPr id="56" name="直線コネクタ 55">
              <a:extLst>
                <a:ext uri="{FF2B5EF4-FFF2-40B4-BE49-F238E27FC236}">
                  <a16:creationId xmlns:a16="http://schemas.microsoft.com/office/drawing/2014/main" id="{03377927-AA8C-405F-B379-1D37BEA80B6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0480663"/>
              <a:ext cx="6858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42BEC4D-E7A5-4F98-8692-6467ABD49B81}"/>
              </a:ext>
            </a:extLst>
          </p:cNvPr>
          <p:cNvSpPr txBox="1"/>
          <p:nvPr/>
        </p:nvSpPr>
        <p:spPr>
          <a:xfrm>
            <a:off x="141981" y="36516"/>
            <a:ext cx="64925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新規採用運転者へ実施場面を３つ整理してみました</a:t>
            </a:r>
          </a:p>
        </p:txBody>
      </p:sp>
    </p:spTree>
    <p:extLst>
      <p:ext uri="{BB962C8B-B14F-4D97-AF65-F5344CB8AC3E}">
        <p14:creationId xmlns:p14="http://schemas.microsoft.com/office/powerpoint/2010/main" val="4125465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481</TotalTime>
  <Words>335</Words>
  <Application>Microsoft Office PowerPoint</Application>
  <PresentationFormat>ワイド画面</PresentationFormat>
  <Paragraphs>48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8</cp:revision>
  <dcterms:created xsi:type="dcterms:W3CDTF">2024-05-09T08:07:53Z</dcterms:created>
  <dcterms:modified xsi:type="dcterms:W3CDTF">2024-06-18T02:34:43Z</dcterms:modified>
</cp:coreProperties>
</file>